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67" r:id="rId4"/>
    <p:sldId id="264" r:id="rId5"/>
    <p:sldId id="271" r:id="rId6"/>
    <p:sldId id="266" r:id="rId7"/>
    <p:sldId id="257" r:id="rId8"/>
    <p:sldId id="276" r:id="rId9"/>
    <p:sldId id="265" r:id="rId10"/>
    <p:sldId id="262" r:id="rId11"/>
    <p:sldId id="272" r:id="rId12"/>
    <p:sldId id="273" r:id="rId13"/>
    <p:sldId id="260" r:id="rId14"/>
    <p:sldId id="278" r:id="rId15"/>
    <p:sldId id="279" r:id="rId16"/>
    <p:sldId id="274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2334" autoAdjust="0"/>
  </p:normalViewPr>
  <p:slideViewPr>
    <p:cSldViewPr snapToGrid="0">
      <p:cViewPr varScale="1">
        <p:scale>
          <a:sx n="85" d="100"/>
          <a:sy n="85" d="100"/>
        </p:scale>
        <p:origin x="1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AA7A6-A731-442B-A5D9-9BC27F7C5769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C189-20A7-489D-9F96-5B0A84BDFF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283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*James Swanson, Dictionary of Biblical Languages with Semantic Domains : Hebrew (Old Testament) (Oak Harbor: Logos Research Systems, Inc., 1997).</a:t>
            </a: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Vision, revelation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，也即：“启示”，指神传达给他人、并由他人传讲的讯息，侧重于传达过程中的视觉层面</a:t>
            </a:r>
            <a:endParaRPr lang="en-CA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dirty="0"/>
              <a:t>Lamentations 2:14</a:t>
            </a:r>
          </a:p>
          <a:p>
            <a:endParaRPr lang="en-CA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200" b="1" dirty="0"/>
              <a:t>旧约中的“异象”：</a:t>
            </a:r>
            <a:endParaRPr lang="en-CA" altLang="zh-CN" sz="1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200" b="1" dirty="0"/>
              <a:t>1</a:t>
            </a:r>
            <a:r>
              <a:rPr lang="zh-CN" altLang="en-US" sz="1200" b="1" dirty="0"/>
              <a:t>、</a:t>
            </a:r>
            <a:r>
              <a:rPr lang="he-IL" sz="1200" b="1" dirty="0"/>
              <a:t>חָזוֹן</a:t>
            </a:r>
            <a:r>
              <a:rPr lang="en-CA" sz="1200" b="1" dirty="0"/>
              <a:t> </a:t>
            </a:r>
            <a:r>
              <a:rPr lang="zh-CN" altLang="en-US" sz="1200" b="1" dirty="0"/>
              <a:t>（</a:t>
            </a:r>
            <a:r>
              <a:rPr lang="en-CA" sz="1200" b="1" dirty="0" err="1"/>
              <a:t>ḥā·zôn</a:t>
            </a:r>
            <a:r>
              <a:rPr lang="zh-CN" altLang="en-US" sz="1200" b="1" dirty="0"/>
              <a:t>）（最核心、最常见）：重在 </a:t>
            </a:r>
            <a:r>
              <a:rPr lang="zh-CN" altLang="en-US" sz="1200" b="1" u="sng" dirty="0"/>
              <a:t>听见</a:t>
            </a:r>
            <a:endParaRPr lang="en-CA" altLang="zh-CN" sz="1200" b="1" u="sng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200" dirty="0"/>
              <a:t>含义：“启示</a:t>
            </a:r>
            <a:r>
              <a:rPr lang="en-CA" altLang="zh-CN" sz="1200" dirty="0"/>
              <a:t>/</a:t>
            </a:r>
            <a:r>
              <a:rPr lang="zh-CN" altLang="en-US" sz="1200" dirty="0"/>
              <a:t>默示”（</a:t>
            </a:r>
            <a:r>
              <a:rPr lang="en-CA" altLang="zh-CN" sz="1200" dirty="0"/>
              <a:t>revelation</a:t>
            </a:r>
            <a:r>
              <a:rPr lang="zh-CN" altLang="en-US" sz="1200" dirty="0"/>
              <a:t>），指神传达给他人、并由他人传讲的讯息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200" dirty="0"/>
              <a:t>领受异象：听见神的话语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200" dirty="0"/>
              <a:t>经文例子： “</a:t>
            </a:r>
            <a:r>
              <a:rPr lang="zh-CN" altLang="en-US" sz="1200" i="1" dirty="0"/>
              <a:t>亚摩斯的儿子以赛亚得</a:t>
            </a:r>
            <a:r>
              <a:rPr lang="zh-CN" altLang="en-US" sz="1200" i="1" u="sng" dirty="0"/>
              <a:t>默示</a:t>
            </a:r>
            <a:r>
              <a:rPr lang="zh-CN" altLang="en-US" sz="1200" i="1" dirty="0"/>
              <a:t> </a:t>
            </a:r>
            <a:r>
              <a:rPr lang="en-US" altLang="zh-CN" sz="1200" i="1" dirty="0"/>
              <a:t>…</a:t>
            </a:r>
            <a:r>
              <a:rPr lang="zh-CN" altLang="en-US" sz="1200" dirty="0"/>
              <a:t>”（赛</a:t>
            </a:r>
            <a:r>
              <a:rPr lang="en-CA" altLang="zh-CN" sz="1200" dirty="0"/>
              <a:t>1:1</a:t>
            </a:r>
            <a:r>
              <a:rPr lang="zh-CN" altLang="en-US" sz="1200" dirty="0"/>
              <a:t>）； “</a:t>
            </a:r>
            <a:r>
              <a:rPr lang="zh-CN" altLang="en-US" sz="1200" i="1" dirty="0"/>
              <a:t>没有</a:t>
            </a:r>
            <a:r>
              <a:rPr lang="zh-CN" altLang="en-US" sz="1200" i="1" u="sng" dirty="0"/>
              <a:t>异象</a:t>
            </a:r>
            <a:r>
              <a:rPr lang="zh-CN" altLang="en-US" sz="1200" i="1" dirty="0"/>
              <a:t>，民就放肆；惟遵守律法的，便为有福。</a:t>
            </a:r>
            <a:r>
              <a:rPr lang="zh-CN" altLang="en-US" sz="1200" dirty="0"/>
              <a:t>”（箴</a:t>
            </a:r>
            <a:r>
              <a:rPr lang="en-CA" altLang="zh-CN" sz="1200" dirty="0"/>
              <a:t>29:18</a:t>
            </a:r>
            <a:r>
              <a:rPr lang="zh-CN" altLang="en-US" sz="1200" dirty="0"/>
              <a:t>）</a:t>
            </a:r>
            <a:endParaRPr lang="en-CA" sz="1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200" b="1" dirty="0"/>
              <a:t>2</a:t>
            </a:r>
            <a:r>
              <a:rPr lang="zh-CN" altLang="en-US" sz="1200" b="1" dirty="0"/>
              <a:t>、</a:t>
            </a:r>
            <a:r>
              <a:rPr lang="he-IL" sz="1200" b="1" dirty="0"/>
              <a:t>חָזָה</a:t>
            </a:r>
            <a:r>
              <a:rPr lang="en-CA" sz="1200" b="1" dirty="0"/>
              <a:t>（</a:t>
            </a:r>
            <a:r>
              <a:rPr lang="en-CA" sz="1200" b="1" dirty="0" err="1"/>
              <a:t>ḥāzāh</a:t>
            </a:r>
            <a:r>
              <a:rPr lang="en-CA" sz="1200" b="1" dirty="0"/>
              <a:t>）</a:t>
            </a:r>
            <a:r>
              <a:rPr lang="en-CA" altLang="zh-CN" sz="1200" b="1" dirty="0"/>
              <a:t> / </a:t>
            </a:r>
            <a:r>
              <a:rPr lang="he-IL" sz="1200" b="1" dirty="0"/>
              <a:t>מַחֲזֶה </a:t>
            </a:r>
            <a:r>
              <a:rPr lang="zh-CN" altLang="en-US" sz="1200" b="1" dirty="0"/>
              <a:t>（</a:t>
            </a:r>
            <a:r>
              <a:rPr lang="en-CA" sz="1200" b="1" dirty="0" err="1"/>
              <a:t>mǎ·ḥǎzě</a:t>
            </a:r>
            <a:r>
              <a:rPr lang="en-CA" sz="1200" b="1" dirty="0"/>
              <a:t>(h) </a:t>
            </a:r>
            <a:r>
              <a:rPr lang="zh-CN" altLang="en-US" sz="1200" b="1" dirty="0"/>
              <a:t>）：重在 </a:t>
            </a:r>
            <a:r>
              <a:rPr lang="zh-CN" altLang="en-US" sz="1200" b="1" u="sng" dirty="0"/>
              <a:t>看见</a:t>
            </a:r>
            <a:endParaRPr lang="en-CA" sz="1200" b="1" u="sng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200" dirty="0"/>
              <a:t>含义：从神而来的“看见”</a:t>
            </a:r>
            <a:r>
              <a:rPr lang="zh-CN" altLang="en-US" sz="1200" b="1" dirty="0">
                <a:solidFill>
                  <a:srgbClr val="FF0000"/>
                </a:solidFill>
              </a:rPr>
              <a:t> </a:t>
            </a:r>
            <a:r>
              <a:rPr lang="zh-CN" altLang="en-US" sz="1200" dirty="0"/>
              <a:t>（旧约“先见”</a:t>
            </a:r>
            <a:r>
              <a:rPr lang="en-CA" altLang="zh-CN" sz="1200" dirty="0"/>
              <a:t>/</a:t>
            </a:r>
            <a:r>
              <a:rPr lang="zh-CN" altLang="en-US" sz="1200" dirty="0"/>
              <a:t>“先知”来自</a:t>
            </a:r>
            <a:r>
              <a:rPr lang="he-IL" sz="1200" dirty="0"/>
              <a:t>חָזָה</a:t>
            </a:r>
            <a:r>
              <a:rPr lang="zh-CN" altLang="en-US" sz="1200" dirty="0"/>
              <a:t>，撒上</a:t>
            </a:r>
            <a:r>
              <a:rPr lang="en-CA" altLang="zh-CN" sz="1200" dirty="0"/>
              <a:t>9:9</a:t>
            </a:r>
            <a:r>
              <a:rPr lang="zh-CN" altLang="en-US" sz="1200" dirty="0"/>
              <a:t>）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200" dirty="0"/>
              <a:t>领受异象：对属灵现实的洞察（如：看见神的心意、看见百姓的真实处境，等）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200" dirty="0"/>
              <a:t>经文例子： “</a:t>
            </a:r>
            <a:r>
              <a:rPr lang="zh-CN" altLang="en-US" sz="1200" i="1" dirty="0"/>
              <a:t>你已经听见，现在要</a:t>
            </a:r>
            <a:r>
              <a:rPr lang="zh-CN" altLang="en-US" sz="1200" i="1" u="sng" dirty="0"/>
              <a:t>看见</a:t>
            </a:r>
            <a:r>
              <a:rPr lang="zh-CN" altLang="en-US" sz="1200" i="1" dirty="0"/>
              <a:t>这一切；你不说明吗？从今以后，我将新事，就是你所不知道的隐密事指示你。</a:t>
            </a:r>
            <a:r>
              <a:rPr lang="zh-CN" altLang="en-US" sz="1200" dirty="0"/>
              <a:t>”（赛</a:t>
            </a:r>
            <a:r>
              <a:rPr lang="en-CA" altLang="zh-CN" sz="1200" dirty="0"/>
              <a:t>48:6</a:t>
            </a:r>
            <a:r>
              <a:rPr lang="zh-CN" altLang="en-US" sz="1200" dirty="0"/>
              <a:t>）； “</a:t>
            </a:r>
            <a:r>
              <a:rPr lang="zh-CN" altLang="en-US" sz="1200" i="1" dirty="0"/>
              <a:t>耶和华在</a:t>
            </a:r>
            <a:r>
              <a:rPr lang="zh-CN" altLang="en-US" sz="1200" i="1" u="sng" dirty="0"/>
              <a:t>异象</a:t>
            </a:r>
            <a:r>
              <a:rPr lang="zh-CN" altLang="en-US" sz="1200" i="1" dirty="0"/>
              <a:t>中有话对亚伯兰说</a:t>
            </a:r>
            <a:r>
              <a:rPr lang="en-US" altLang="zh-CN" sz="1200" i="1" dirty="0"/>
              <a:t>…</a:t>
            </a:r>
            <a:r>
              <a:rPr lang="zh-CN" altLang="en-US" sz="1200" dirty="0"/>
              <a:t>”（创</a:t>
            </a:r>
            <a:r>
              <a:rPr lang="en-CA" altLang="zh-CN" sz="1200" dirty="0"/>
              <a:t>15:1</a:t>
            </a:r>
            <a:r>
              <a:rPr lang="zh-CN" altLang="en-US" sz="1200" dirty="0"/>
              <a:t>）</a:t>
            </a:r>
            <a:endParaRPr lang="en-CA" altLang="zh-CN" sz="1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CA" altLang="zh-CN" sz="1050" b="1" dirty="0"/>
              <a:t>3</a:t>
            </a:r>
            <a:r>
              <a:rPr lang="zh-CN" altLang="en-US" sz="1050" b="1" dirty="0"/>
              <a:t>、</a:t>
            </a:r>
            <a:r>
              <a:rPr lang="he-IL" sz="1050" b="1" dirty="0"/>
              <a:t> מַרְאָה</a:t>
            </a:r>
            <a:r>
              <a:rPr lang="en-CA" sz="1050" b="1" dirty="0"/>
              <a:t>(</a:t>
            </a:r>
            <a:r>
              <a:rPr lang="en-CA" sz="1050" b="1" dirty="0" err="1"/>
              <a:t>mǎr·ʾā</a:t>
            </a:r>
            <a:r>
              <a:rPr lang="en-CA" sz="1050" b="1" dirty="0"/>
              <a:t>(h)) </a:t>
            </a:r>
            <a:r>
              <a:rPr lang="zh-CN" altLang="en-US" sz="1050" b="1" dirty="0"/>
              <a:t>：方法</a:t>
            </a:r>
            <a:endParaRPr lang="en-CA" sz="105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050" dirty="0"/>
              <a:t>含义：神以视觉图像和言语内容作为传递方式的超自然启示</a:t>
            </a:r>
            <a:endParaRPr lang="en-CA" altLang="zh-CN" sz="105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050" dirty="0"/>
              <a:t>领受异象：某些超自然经历</a:t>
            </a:r>
            <a:endParaRPr lang="en-CA" altLang="zh-CN" sz="105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50" dirty="0"/>
              <a:t>经文例子</a:t>
            </a:r>
            <a:r>
              <a:rPr lang="zh-CN" altLang="en-US" sz="1050" dirty="0">
                <a:sym typeface="Wingdings" panose="05000000000000000000" pitchFamily="2" charset="2"/>
              </a:rPr>
              <a:t>：</a:t>
            </a:r>
            <a:r>
              <a:rPr lang="zh-CN" altLang="en-US" sz="1050" dirty="0"/>
              <a:t> “</a:t>
            </a:r>
            <a:r>
              <a:rPr lang="zh-CN" altLang="en-US" sz="1050" i="1" dirty="0"/>
              <a:t>得见神的</a:t>
            </a:r>
            <a:r>
              <a:rPr lang="zh-CN" altLang="en-US" sz="1050" i="1" u="sng" dirty="0"/>
              <a:t>异象</a:t>
            </a:r>
            <a:r>
              <a:rPr lang="en-CA" altLang="zh-CN" sz="1050" i="1" dirty="0"/>
              <a:t>…</a:t>
            </a:r>
            <a:r>
              <a:rPr lang="zh-CN" altLang="en-US" sz="1050" dirty="0"/>
              <a:t>” </a:t>
            </a:r>
            <a:r>
              <a:rPr lang="zh-CN" altLang="en-US" sz="1050" dirty="0">
                <a:sym typeface="Wingdings" panose="05000000000000000000" pitchFamily="2" charset="2"/>
              </a:rPr>
              <a:t>（结</a:t>
            </a:r>
            <a:r>
              <a:rPr lang="en-CA" altLang="zh-CN" sz="1050" dirty="0">
                <a:sym typeface="Wingdings" panose="05000000000000000000" pitchFamily="2" charset="2"/>
              </a:rPr>
              <a:t>1:1</a:t>
            </a:r>
            <a:r>
              <a:rPr lang="zh-CN" altLang="en-US" sz="1050" dirty="0">
                <a:sym typeface="Wingdings" panose="05000000000000000000" pitchFamily="2" charset="2"/>
              </a:rPr>
              <a:t>）</a:t>
            </a:r>
            <a:endParaRPr lang="en-CA" dirty="0"/>
          </a:p>
          <a:p>
            <a:endParaRPr lang="en-CA" dirty="0"/>
          </a:p>
          <a:p>
            <a:r>
              <a:rPr lang="zh-CN" altLang="en-US" dirty="0"/>
              <a:t>以赛亚书</a:t>
            </a:r>
            <a:r>
              <a:rPr lang="en-US" altLang="zh-CN" dirty="0"/>
              <a:t>30:10</a:t>
            </a:r>
            <a:r>
              <a:rPr lang="zh-CN" altLang="en-US" dirty="0"/>
              <a:t>提到：</a:t>
            </a:r>
          </a:p>
          <a:p>
            <a:r>
              <a:rPr lang="zh-CN" altLang="en-US" dirty="0"/>
              <a:t>“他们对先见说：不要望见不吉利的事</a:t>
            </a:r>
            <a:r>
              <a:rPr lang="en-US" altLang="zh-CN" dirty="0"/>
              <a:t>……”</a:t>
            </a:r>
          </a:p>
          <a:p>
            <a:r>
              <a:rPr lang="zh-CN" altLang="en-US" dirty="0"/>
              <a:t>这里“先见”原文是 </a:t>
            </a:r>
            <a:r>
              <a:rPr lang="en-US" altLang="zh-CN" dirty="0" err="1"/>
              <a:t>חֹזֶה</a:t>
            </a:r>
            <a:r>
              <a:rPr lang="zh-CN" altLang="en-US" dirty="0"/>
              <a:t>（</a:t>
            </a:r>
            <a:r>
              <a:rPr lang="en-US" altLang="zh-CN" dirty="0" err="1"/>
              <a:t>ḥōzeh</a:t>
            </a:r>
            <a:r>
              <a:rPr lang="zh-CN" altLang="en-US" dirty="0"/>
              <a:t>），也是从 </a:t>
            </a:r>
            <a:r>
              <a:rPr lang="en-US" altLang="zh-CN" dirty="0" err="1"/>
              <a:t>חָזָה</a:t>
            </a:r>
            <a:r>
              <a:rPr lang="en-US" altLang="zh-CN" dirty="0"/>
              <a:t> </a:t>
            </a:r>
            <a:r>
              <a:rPr lang="zh-CN" altLang="en-US" dirty="0"/>
              <a:t>来的，意思就是“能看见的人”。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540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200" b="1" dirty="0"/>
              <a:t>ὅραμα（</a:t>
            </a:r>
            <a:r>
              <a:rPr lang="en-CA" sz="1200" b="1" dirty="0" err="1"/>
              <a:t>horama</a:t>
            </a:r>
            <a:r>
              <a:rPr lang="en-CA" sz="1200" b="1" dirty="0"/>
              <a:t>）/</a:t>
            </a:r>
            <a:r>
              <a:rPr lang="el-GR" sz="1200" b="1" dirty="0"/>
              <a:t> ὀπτασία</a:t>
            </a:r>
            <a:r>
              <a:rPr lang="en-CA" sz="1200" b="1" dirty="0"/>
              <a:t> （</a:t>
            </a:r>
            <a:r>
              <a:rPr lang="en-CA" sz="1200" b="1" dirty="0" err="1"/>
              <a:t>optasia</a:t>
            </a:r>
            <a:r>
              <a:rPr lang="en-CA" sz="1200" b="1" dirty="0"/>
              <a:t>）/</a:t>
            </a:r>
            <a:r>
              <a:rPr lang="el-GR" sz="1200" b="1" dirty="0"/>
              <a:t> ὅρασις</a:t>
            </a:r>
            <a:r>
              <a:rPr lang="zh-CN" altLang="en-US" sz="1200" b="1" dirty="0"/>
              <a:t>（</a:t>
            </a:r>
            <a:r>
              <a:rPr lang="en-CA" sz="1200" b="1" dirty="0"/>
              <a:t>hora</a:t>
            </a:r>
            <a:r>
              <a:rPr lang="en-US" altLang="zh-CN" sz="1200" b="1" dirty="0"/>
              <a:t>sis</a:t>
            </a:r>
            <a:r>
              <a:rPr lang="zh-CN" altLang="en-US" sz="1200" b="1" dirty="0"/>
              <a:t>）（希腊文辞典中是同一个字）</a:t>
            </a:r>
            <a:endParaRPr lang="en-CA" altLang="zh-CN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altLang="zh-CN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altLang="zh-CN" sz="1200" dirty="0"/>
              <a:t>*</a:t>
            </a:r>
            <a:r>
              <a:rPr lang="zh-CN" altLang="en-US" sz="1200" dirty="0"/>
              <a:t>另外新约中译作“异象”的还有</a:t>
            </a:r>
            <a:r>
              <a:rPr lang="el-GR" sz="1200" dirty="0"/>
              <a:t>σημεῖον</a:t>
            </a:r>
            <a:r>
              <a:rPr lang="zh-CN" altLang="en-US" sz="1200" dirty="0"/>
              <a:t>，指被认为具有某种特殊意义的事件</a:t>
            </a:r>
            <a:r>
              <a:rPr lang="en-US" altLang="zh-CN" sz="1200" dirty="0"/>
              <a:t>——</a:t>
            </a:r>
            <a:r>
              <a:rPr lang="zh-CN" altLang="en-US" sz="1200" dirty="0"/>
              <a:t>“记号，神迹”（如：太</a:t>
            </a:r>
            <a:r>
              <a:rPr lang="en-CA" altLang="zh-CN" sz="1200" dirty="0"/>
              <a:t>24:3</a:t>
            </a:r>
            <a:r>
              <a:rPr lang="zh-CN" altLang="en-US" sz="1200" dirty="0"/>
              <a:t>；启</a:t>
            </a:r>
            <a:r>
              <a:rPr lang="en-CA" altLang="zh-CN" sz="1200" dirty="0"/>
              <a:t>12:1-3</a:t>
            </a:r>
            <a:r>
              <a:rPr lang="zh-CN" altLang="en-US" sz="1200" dirty="0"/>
              <a:t>），和当前所讨论的领袖所当领受的“异象”含义不同。</a:t>
            </a:r>
            <a:endParaRPr lang="en-CA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1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24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i="1" dirty="0"/>
              <a:t>子凭着自己不能做什么，惟有看见父所做的，子才能做。</a:t>
            </a:r>
            <a:r>
              <a:rPr lang="zh-CN" altLang="en-US" sz="1200" dirty="0"/>
              <a:t>（约</a:t>
            </a:r>
            <a:r>
              <a:rPr lang="en-CA" altLang="zh-CN" sz="1200" dirty="0"/>
              <a:t>5:19</a:t>
            </a:r>
            <a:r>
              <a:rPr lang="zh-CN" altLang="en-US" sz="1200" dirty="0"/>
              <a:t>）</a:t>
            </a:r>
            <a:endParaRPr lang="en-CA" altLang="zh-CN" sz="120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345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7FE0E-C1DC-7FE4-0703-F1B537E3F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82B825-24B1-FF8E-0419-DA1F0F32C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61068-331D-FE6A-29A6-347AECF47E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方向与原则与“大使命”一致</a:t>
            </a:r>
            <a:endParaRPr lang="en-CA" altLang="zh-CN" dirty="0"/>
          </a:p>
          <a:p>
            <a:endParaRPr lang="en-CA" dirty="0"/>
          </a:p>
          <a:p>
            <a:r>
              <a:rPr lang="zh-CN" altLang="en-US" dirty="0"/>
              <a:t>例如：</a:t>
            </a:r>
          </a:p>
          <a:p>
            <a:r>
              <a:rPr lang="zh-CN" altLang="en-US" dirty="0"/>
              <a:t>“几年内建立多少分堂” </a:t>
            </a:r>
          </a:p>
          <a:p>
            <a:r>
              <a:rPr lang="zh-CN" altLang="en-US" dirty="0"/>
              <a:t>“成为区域最大教会” </a:t>
            </a:r>
          </a:p>
          <a:p>
            <a:r>
              <a:rPr lang="zh-CN" altLang="en-US" dirty="0"/>
              <a:t>“影响力覆盖全城” </a:t>
            </a:r>
          </a:p>
          <a:p>
            <a:r>
              <a:rPr lang="zh-CN" altLang="en-US" dirty="0"/>
              <a:t>“打造最有影响力的青年事工”</a:t>
            </a:r>
            <a:endParaRPr lang="en-CA" altLang="zh-CN" dirty="0"/>
          </a:p>
          <a:p>
            <a:r>
              <a:rPr lang="zh-CN" altLang="en-US" dirty="0"/>
              <a:t>“转化世界”</a:t>
            </a:r>
            <a:endParaRPr lang="en-CA" altLang="zh-CN" dirty="0"/>
          </a:p>
          <a:p>
            <a:r>
              <a:rPr lang="zh-CN" altLang="en-US" dirty="0"/>
              <a:t>“获得权力”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31819-0539-13BB-A6F4-A680154650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3108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带领者是走在队伍最前方的</a:t>
            </a:r>
            <a:endParaRPr lang="en-CA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200" dirty="0"/>
              <a:t>属灵领袖：每日与神同行时，神自会赐下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Hans" sz="1200" i="1" dirty="0"/>
              <a:t>16</a:t>
            </a:r>
            <a:r>
              <a:rPr lang="zh-CN" altLang="en-US" sz="1200" i="1" dirty="0"/>
              <a:t> 三人就从那里起行，向所多玛观看，亚伯拉罕也与他们同行，要送他们一程。</a:t>
            </a:r>
            <a:r>
              <a:rPr lang="en-US" altLang="zh-Hans" sz="1200" i="1" dirty="0"/>
              <a:t>17</a:t>
            </a:r>
            <a:r>
              <a:rPr lang="zh-CN" altLang="en-US" sz="1200" i="1" dirty="0"/>
              <a:t> 耶和华说：「我所要做的事岂可瞒着亚伯拉罕呢？</a:t>
            </a:r>
            <a:r>
              <a:rPr lang="en-CA" altLang="zh-CN" sz="1200" i="1" dirty="0"/>
              <a:t>…</a:t>
            </a:r>
            <a:r>
              <a:rPr lang="zh-CN" altLang="en-US" sz="1200" dirty="0"/>
              <a:t>（创</a:t>
            </a:r>
            <a:r>
              <a:rPr lang="en-CA" altLang="zh-CN" sz="1200" dirty="0"/>
              <a:t>18:16-17</a:t>
            </a:r>
            <a:r>
              <a:rPr lang="zh-CN" altLang="en-US" sz="12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200" dirty="0"/>
              <a:t>异象决定“教会的需要”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200" dirty="0"/>
              <a:t>“教会的需要”并不等同于教会的日常事务或信徒的个别需要，而是为落实异象所需的一切</a:t>
            </a:r>
            <a:endParaRPr lang="en-CA" altLang="zh-CN" sz="1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200" dirty="0"/>
              <a:t>异象使会众看到“成长方向”</a:t>
            </a:r>
            <a:endParaRPr lang="en-CA" sz="120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633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E3149-7F6F-3490-40AA-782BB094F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C11A8B-0D72-407D-8A53-F220D16FE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687A28-8640-57C0-9EA5-15A9AD8BE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带领者是走在队伍最前方的</a:t>
            </a:r>
            <a:endParaRPr lang="en-CA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200" dirty="0"/>
              <a:t>属灵领袖：每日与神同行时，神自会赐下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Hans" sz="1200" i="1" dirty="0"/>
              <a:t>16</a:t>
            </a:r>
            <a:r>
              <a:rPr lang="zh-CN" altLang="en-US" sz="1200" i="1" dirty="0"/>
              <a:t> 三人就从那里起行，向所多玛观看，亚伯拉罕也与他们同行，要送他们一程。</a:t>
            </a:r>
            <a:r>
              <a:rPr lang="en-US" altLang="zh-Hans" sz="1200" i="1" dirty="0"/>
              <a:t>17</a:t>
            </a:r>
            <a:r>
              <a:rPr lang="zh-CN" altLang="en-US" sz="1200" i="1" dirty="0"/>
              <a:t> 耶和华说：「我所要做的事岂可瞒着亚伯拉罕呢？</a:t>
            </a:r>
            <a:r>
              <a:rPr lang="en-CA" altLang="zh-CN" sz="1200" i="1" dirty="0"/>
              <a:t>…</a:t>
            </a:r>
            <a:r>
              <a:rPr lang="zh-CN" altLang="en-US" sz="1200" dirty="0"/>
              <a:t>（创</a:t>
            </a:r>
            <a:r>
              <a:rPr lang="en-CA" altLang="zh-CN" sz="1200" dirty="0"/>
              <a:t>18:16-17</a:t>
            </a:r>
            <a:r>
              <a:rPr lang="zh-CN" altLang="en-US" sz="12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200" dirty="0"/>
              <a:t>异象决定“教会的需要”</a:t>
            </a:r>
            <a:endParaRPr lang="en-CA" altLang="zh-CN" sz="1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200" dirty="0"/>
              <a:t>“教会的需要”并不等同于教会的日常事务或信徒的个别需要，而是为落实异象所需的一切</a:t>
            </a:r>
            <a:endParaRPr lang="en-CA" altLang="zh-CN" sz="1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200" dirty="0"/>
              <a:t>异象使会众看到“成长方向”</a:t>
            </a:r>
            <a:endParaRPr lang="en-CA" sz="1200" dirty="0"/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C2E25-C740-79D2-D027-068658FCB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6537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ans" sz="1200" i="1" dirty="0"/>
              <a:t>1</a:t>
            </a:r>
            <a:r>
              <a:rPr lang="zh-CN" altLang="en-US" sz="1200" i="1" dirty="0"/>
              <a:t> 这事以后，主又设立七十个人，差遣他们两个两个地在他前面，往自己所要到的各城各地方去，</a:t>
            </a:r>
            <a:r>
              <a:rPr lang="en-US" altLang="zh-Hans" sz="1200" i="1" dirty="0"/>
              <a:t>2</a:t>
            </a:r>
            <a:r>
              <a:rPr lang="zh-CN" altLang="en-US" sz="1200" i="1" dirty="0"/>
              <a:t> 就对他们说：「</a:t>
            </a:r>
            <a:r>
              <a:rPr lang="zh-CN" altLang="en-US" sz="1200" i="1" u="sng" dirty="0"/>
              <a:t>要收的庄稼多，做工的人少。所以，你们当求庄稼的主打发工人出去收他的庄稼</a:t>
            </a:r>
            <a:r>
              <a:rPr lang="zh-CN" altLang="en-US" sz="1200" i="1" dirty="0"/>
              <a:t>。</a:t>
            </a:r>
            <a:r>
              <a:rPr lang="en-US" altLang="zh-Hans" sz="1200" i="1" dirty="0"/>
              <a:t>3</a:t>
            </a:r>
            <a:r>
              <a:rPr lang="zh-CN" altLang="en-US" sz="1200" i="1" dirty="0"/>
              <a:t> 你们去吧！</a:t>
            </a:r>
            <a:r>
              <a:rPr lang="zh-CN" altLang="en-US" sz="1200" i="1" u="sng" dirty="0"/>
              <a:t>我差你们出去</a:t>
            </a:r>
            <a:r>
              <a:rPr lang="zh-CN" altLang="en-US" sz="1200" i="1" dirty="0"/>
              <a:t>，如同羊羔进入狼群。</a:t>
            </a:r>
            <a:r>
              <a:rPr lang="zh-CN" alt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（路</a:t>
            </a:r>
            <a:r>
              <a:rPr lang="en-CA" altLang="zh-CN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10:1-3</a:t>
            </a:r>
            <a:r>
              <a:rPr lang="zh-CN" alt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endParaRPr lang="en-CA" altLang="zh-CN" sz="120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CA" dirty="0"/>
          </a:p>
          <a:p>
            <a:r>
              <a:rPr lang="zh-CN" altLang="en-US" b="1" dirty="0"/>
              <a:t>诗</a:t>
            </a:r>
            <a:r>
              <a:rPr lang="en-US" altLang="zh-CN" b="1" dirty="0"/>
              <a:t> 25:4–5</a:t>
            </a:r>
          </a:p>
          <a:p>
            <a:r>
              <a:rPr lang="zh-CN" altLang="en-US" dirty="0"/>
              <a:t>“耶和华啊，求你将你的道指示我，将你的路教训我！</a:t>
            </a:r>
            <a:br>
              <a:rPr lang="zh-CN" altLang="en-US" dirty="0"/>
            </a:br>
            <a:r>
              <a:rPr lang="zh-CN" altLang="en-US" dirty="0"/>
              <a:t>求你以你的真理引导我，教训我</a:t>
            </a:r>
            <a:r>
              <a:rPr lang="en-US" altLang="zh-CN" dirty="0"/>
              <a:t>……”</a:t>
            </a:r>
          </a:p>
          <a:p>
            <a:r>
              <a:rPr lang="zh-CN" altLang="en-US" b="1" dirty="0"/>
              <a:t>诗</a:t>
            </a:r>
            <a:r>
              <a:rPr lang="en-CA" b="1" dirty="0"/>
              <a:t> 143:10</a:t>
            </a:r>
          </a:p>
          <a:p>
            <a:r>
              <a:rPr lang="en-CA" dirty="0"/>
              <a:t>“</a:t>
            </a:r>
            <a:r>
              <a:rPr lang="zh-CN" altLang="en-US" dirty="0"/>
              <a:t>求你指教我遵行你的旨意，因你是我的神</a:t>
            </a:r>
            <a:r>
              <a:rPr lang="en-US" altLang="zh-CN" dirty="0"/>
              <a:t>……”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6825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申命记 </a:t>
            </a:r>
            <a:r>
              <a:rPr lang="en-US" altLang="zh-CN" b="1" dirty="0"/>
              <a:t>34:9</a:t>
            </a:r>
          </a:p>
          <a:p>
            <a:r>
              <a:rPr lang="zh-CN" altLang="en-US" dirty="0"/>
              <a:t>“嫩的儿子约书亚；因为摩西曾按手在他头上，就被智慧的灵充满</a:t>
            </a:r>
            <a:r>
              <a:rPr lang="en-US" altLang="zh-CN" dirty="0"/>
              <a:t>……”</a:t>
            </a:r>
          </a:p>
          <a:p>
            <a:r>
              <a:rPr lang="zh-CN" altLang="en-US" b="1" dirty="0"/>
              <a:t>申命记 </a:t>
            </a:r>
            <a:r>
              <a:rPr lang="en-US" altLang="zh-CN" b="1" dirty="0"/>
              <a:t>31:7–8</a:t>
            </a:r>
          </a:p>
          <a:p>
            <a:r>
              <a:rPr lang="zh-CN" altLang="en-US" dirty="0"/>
              <a:t>“摩西召了约书亚来，在以色列众人眼前对他说：‘你当刚强壮胆</a:t>
            </a:r>
            <a:r>
              <a:rPr lang="en-US" altLang="zh-CN" dirty="0"/>
              <a:t>……</a:t>
            </a:r>
            <a:r>
              <a:rPr lang="zh-CN" altLang="en-US" dirty="0"/>
              <a:t>耶和华必在你前面行。’”</a:t>
            </a:r>
          </a:p>
          <a:p>
            <a:r>
              <a:rPr lang="zh-CN" altLang="en-US" b="1" dirty="0"/>
              <a:t>约书亚记 </a:t>
            </a:r>
            <a:r>
              <a:rPr lang="en-US" altLang="zh-CN" b="1" dirty="0"/>
              <a:t>1:1–2</a:t>
            </a:r>
          </a:p>
          <a:p>
            <a:r>
              <a:rPr lang="zh-CN" altLang="en-US" dirty="0"/>
              <a:t>“耶和华的仆人摩西死了以后，耶和华晓谕摩西的帮手嫩的儿子约书亚，说：‘我的仆人摩西死了。现在你要起来</a:t>
            </a:r>
            <a:r>
              <a:rPr lang="en-US" altLang="zh-CN" dirty="0"/>
              <a:t>……’”</a:t>
            </a:r>
          </a:p>
          <a:p>
            <a:endParaRPr lang="en-CA" dirty="0"/>
          </a:p>
          <a:p>
            <a:endParaRPr lang="en-CA" dirty="0"/>
          </a:p>
          <a:p>
            <a:r>
              <a:rPr lang="zh-CN" altLang="en-US" b="1" dirty="0"/>
              <a:t>列王纪上 </a:t>
            </a:r>
            <a:r>
              <a:rPr lang="en-US" altLang="zh-CN" b="1" dirty="0"/>
              <a:t>19:16</a:t>
            </a:r>
          </a:p>
          <a:p>
            <a:r>
              <a:rPr lang="zh-CN" altLang="en-US" dirty="0"/>
              <a:t>“并膏亚伯</a:t>
            </a:r>
            <a:r>
              <a:rPr lang="en-US" altLang="zh-CN" dirty="0"/>
              <a:t>·</a:t>
            </a:r>
            <a:r>
              <a:rPr lang="zh-CN" altLang="en-US" dirty="0"/>
              <a:t>米何拉人沙法的儿子以利沙作先知接续你。”</a:t>
            </a:r>
          </a:p>
          <a:p>
            <a:r>
              <a:rPr lang="zh-CN" altLang="en-US" b="1" dirty="0"/>
              <a:t>列王纪上 </a:t>
            </a:r>
            <a:r>
              <a:rPr lang="en-US" altLang="zh-CN" b="1" dirty="0"/>
              <a:t>19:19–21</a:t>
            </a:r>
          </a:p>
          <a:p>
            <a:r>
              <a:rPr lang="zh-CN" altLang="en-US" dirty="0"/>
              <a:t>“以利亚到他那里去，将自己的外衣搭在他身上。”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5C189-20A7-489D-9F96-5B0A84BDFFC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91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740AD-E241-BFF9-E972-974E07962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B23FDD-31BE-1951-3F36-3999C3A92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432C0-9C4A-E3BC-D2FA-E8672626A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C59CD-3AA5-1258-466E-E26F1D9D3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21634-6630-5C43-53E6-4D92F74BE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3369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7AF3-01BB-B60D-1BBA-20A4F5D49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2B674-4753-0775-452B-3680D777F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74786-D5B4-C9D6-7458-50E3D15D4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C2E9B-8262-D3FB-7CBE-3063CE254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9CA5F-CA17-145D-85DB-821D6605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29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FAA77-51B0-8C88-3F06-5B6222ED6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044B0-9C84-8AC1-141C-B179947AE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CE30F-914A-59D0-480D-F87E5220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1949-AA7A-DFDE-4E6E-65576412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9F04D-4EEE-1F83-EAFC-0C0D6AC86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44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ABB60-9FEC-BF10-50BD-7CA915C33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96857-93AC-C7EC-8DC0-BA614247E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F85FD5-D313-88FD-49FD-D2CCEB720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95EAA-CF9C-C509-A4EB-7104E794F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2B44C-5856-2682-0576-7E6B3D90F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0E5AA-E8BD-AF74-8490-D0998328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020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6EA91-6C71-1A73-C818-2D121FDD7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A8D88-56AC-4F36-C324-77790B9CC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6E360A-9491-8843-A81C-9D892FD0B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827C5D-156C-A3F7-B899-1AAAF136B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38DA13-B7CF-6C6B-F844-58BBC84E46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9C8428-603D-0728-D915-4C650B76E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275CE6-00EC-8388-040E-D71C5FA57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BB6D84-47C4-D243-47D4-924604519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729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F38B5-B80E-73B7-B214-3C965437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8E0FF3-7FCA-76AE-AC57-362DC617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B076D5-7AFD-CB15-8CD1-A34258231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B75229-F78B-418A-7234-012FBA2FD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577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1467D4-8F88-0243-D30B-49D0AFFC3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BF21A0-E36F-BC18-9E12-99096E230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B7EF0-660D-61E3-614F-060EFEE3F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748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6C585-A1FF-8BE9-5C45-FC6BD30AF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0A187-7EF7-1B7E-9F4E-E139F8B37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5962B-6BDF-37A0-DCC7-F812AA40D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85AFE6-D3DC-11B8-67D4-F0F59576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E1E10-DB54-FEF6-7343-88B73D75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ED923-5A50-9007-9C46-2C68D1D8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476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C6C0-16F6-BC89-B0AE-B57F4B509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2C840F-FBBB-13FE-D13C-24E855487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0587E-2ABA-55FB-C40E-54827DD73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E9860-36B8-1A9E-1C55-D0FB18B6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E26F0-FD17-0D9C-401D-619BC7EB1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B4B45-BF01-49FC-2824-C64125E91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59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F27D-9B93-FC7E-09DE-A2026EFD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597595-4CD1-D36A-E656-FD1DE9C4A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011AD-98E9-6718-B0AD-9F287E229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9C999-054E-3447-3CF4-F2C594697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2284F-033E-0F05-6F2A-2901A06F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6322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93CB45-FC8F-E9AE-B2F9-3FCB153065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822C18-29D6-D110-D7BF-18A1CB87B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93C2F-BC4B-69AC-2B74-849A6F132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A8D33-FF99-169F-5996-C0A5BA93B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B0B52-4F3F-006C-0F79-4E2DE8372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203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B00D41-934D-415E-112C-B5FADAB5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66F99-67DA-082D-6640-0D0BB9639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78780-43F6-9C56-D3C1-E51F9B711C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9D23E-5899-4580-BF90-1A2EFE284F13}" type="datetimeFigureOut">
              <a:rPr lang="en-CA" smtClean="0"/>
              <a:t>2026-05-22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85F70-5E4D-2D0F-428F-5D8A92C2C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CADB6-36DB-E22B-168F-FE75C7FC9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AAA25-5113-4BBD-8C3A-6F2C8BB657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449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macmc.org/2026/03/17/%e8%92%b2%e5%85%ac%e8%8b%b1%e5%bc%82%e8%b1%a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1B275-4E32-1957-EA96-C6A1C823DE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/>
              <a:t>按照圣经作领袖</a:t>
            </a:r>
            <a:r>
              <a:rPr lang="en-CA" altLang="zh-CN" b="1" dirty="0"/>
              <a:t>: </a:t>
            </a:r>
            <a:r>
              <a:rPr lang="zh-CN" altLang="en-US" b="1" dirty="0"/>
              <a:t>异象使命</a:t>
            </a:r>
            <a:endParaRPr lang="en-C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77D4F-5733-41C3-B966-276B95A36C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482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EE37B-6321-7A66-F18F-A16E6BC6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什么是“异象”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8068C-4009-2C80-B1F7-B1065787A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800" b="1" dirty="0"/>
              <a:t>旧约中的“异象”：</a:t>
            </a:r>
            <a:endParaRPr lang="en-CA" altLang="zh-CN" sz="18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800" b="1" dirty="0"/>
              <a:t>1</a:t>
            </a:r>
            <a:r>
              <a:rPr lang="zh-CN" altLang="en-US" sz="1800" b="1" dirty="0"/>
              <a:t>、</a:t>
            </a:r>
            <a:r>
              <a:rPr lang="he-IL" sz="1800" b="1" dirty="0"/>
              <a:t> </a:t>
            </a:r>
            <a:r>
              <a:rPr lang="zh-CN" altLang="en-US" sz="1800" b="1" dirty="0"/>
              <a:t>“启示</a:t>
            </a:r>
            <a:r>
              <a:rPr lang="en-CA" altLang="zh-CN" sz="1800" b="1" dirty="0"/>
              <a:t>/</a:t>
            </a:r>
            <a:r>
              <a:rPr lang="zh-CN" altLang="en-US" sz="1800" b="1" dirty="0"/>
              <a:t>默示”（</a:t>
            </a:r>
            <a:r>
              <a:rPr lang="en-CA" altLang="zh-CN" sz="1800" b="1" dirty="0"/>
              <a:t>revelation</a:t>
            </a:r>
            <a:r>
              <a:rPr lang="zh-CN" altLang="en-US" sz="1800" b="1" dirty="0"/>
              <a:t>）：指神传达给人、并由听见之人传讲给他人的讯息</a:t>
            </a:r>
            <a:endParaRPr lang="en-CA" altLang="zh-CN" sz="18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dirty="0"/>
              <a:t>领受的方式：听见神的话语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1800" dirty="0"/>
              <a:t>经文例子： “</a:t>
            </a:r>
            <a:r>
              <a:rPr lang="zh-CN" altLang="en-US" sz="1800" i="1" dirty="0"/>
              <a:t>亚摩斯的儿子以赛亚得</a:t>
            </a:r>
            <a:r>
              <a:rPr lang="zh-CN" altLang="en-US" sz="1800" i="1" u="sng" dirty="0"/>
              <a:t>默示</a:t>
            </a:r>
            <a:r>
              <a:rPr lang="zh-CN" altLang="en-US" sz="1800" i="1" dirty="0"/>
              <a:t> </a:t>
            </a:r>
            <a:r>
              <a:rPr lang="en-US" altLang="zh-CN" sz="1800" i="1" dirty="0"/>
              <a:t>…</a:t>
            </a:r>
            <a:r>
              <a:rPr lang="zh-CN" altLang="en-US" sz="1800" dirty="0"/>
              <a:t>”（赛</a:t>
            </a:r>
            <a:r>
              <a:rPr lang="en-CA" altLang="zh-CN" sz="1800" dirty="0"/>
              <a:t>1:1</a:t>
            </a:r>
            <a:r>
              <a:rPr lang="zh-CN" altLang="en-US" sz="1800" dirty="0"/>
              <a:t>）； “</a:t>
            </a:r>
            <a:r>
              <a:rPr lang="zh-CN" altLang="en-US" sz="1800" i="1" dirty="0"/>
              <a:t>没有</a:t>
            </a:r>
            <a:r>
              <a:rPr lang="zh-CN" altLang="en-US" sz="1800" i="1" u="sng" dirty="0"/>
              <a:t>异象</a:t>
            </a:r>
            <a:r>
              <a:rPr lang="zh-CN" altLang="en-US" sz="1800" i="1" dirty="0"/>
              <a:t>，民就放肆；惟遵守</a:t>
            </a:r>
            <a:r>
              <a:rPr lang="zh-CN" altLang="en-US" sz="1800" i="1" u="sng" dirty="0"/>
              <a:t>律法</a:t>
            </a:r>
            <a:r>
              <a:rPr lang="zh-CN" altLang="en-US" sz="1800" i="1" dirty="0"/>
              <a:t>的，便为有福。</a:t>
            </a:r>
            <a:r>
              <a:rPr lang="zh-CN" altLang="en-US" sz="1800" dirty="0"/>
              <a:t>”（箴</a:t>
            </a:r>
            <a:r>
              <a:rPr lang="en-CA" altLang="zh-CN" sz="1800" dirty="0"/>
              <a:t>29:18</a:t>
            </a:r>
            <a:r>
              <a:rPr lang="zh-CN" altLang="en-US" sz="1800" dirty="0"/>
              <a:t>）</a:t>
            </a:r>
            <a:endParaRPr lang="en-CA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800" b="1" dirty="0"/>
              <a:t>2</a:t>
            </a:r>
            <a:r>
              <a:rPr lang="zh-CN" altLang="en-US" sz="1800" b="1" dirty="0"/>
              <a:t>、从神而来的“看见”</a:t>
            </a:r>
            <a:r>
              <a:rPr lang="zh-CN" altLang="en-US" sz="1800" b="1" dirty="0">
                <a:solidFill>
                  <a:srgbClr val="FF0000"/>
                </a:solidFill>
              </a:rPr>
              <a:t> </a:t>
            </a:r>
            <a:r>
              <a:rPr lang="zh-CN" altLang="en-US" sz="1800" dirty="0"/>
              <a:t>（旧约“先见”</a:t>
            </a:r>
            <a:r>
              <a:rPr lang="en-CA" altLang="zh-CN" sz="1800" dirty="0"/>
              <a:t>/</a:t>
            </a:r>
            <a:r>
              <a:rPr lang="zh-CN" altLang="en-US" sz="1800" dirty="0"/>
              <a:t>“先知”来自</a:t>
            </a:r>
            <a:r>
              <a:rPr lang="he-IL" sz="1800" dirty="0"/>
              <a:t>חָזָה</a:t>
            </a:r>
            <a:r>
              <a:rPr lang="zh-CN" altLang="en-US" sz="1800" dirty="0"/>
              <a:t>，撒上</a:t>
            </a:r>
            <a:r>
              <a:rPr lang="en-CA" altLang="zh-CN" sz="1800" dirty="0"/>
              <a:t>9:9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dirty="0"/>
              <a:t>领受的方式：对属灵现实的洞察（如：看见神的心意、看见百姓的真实处境，等）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dirty="0"/>
              <a:t>经文例子： “</a:t>
            </a:r>
            <a:r>
              <a:rPr lang="zh-CN" altLang="en-US" sz="1800" i="1" dirty="0"/>
              <a:t>你已经听见，现在要</a:t>
            </a:r>
            <a:r>
              <a:rPr lang="zh-CN" altLang="en-US" sz="1800" i="1" u="sng" dirty="0"/>
              <a:t>看见</a:t>
            </a:r>
            <a:r>
              <a:rPr lang="zh-CN" altLang="en-US" sz="1800" i="1" dirty="0"/>
              <a:t>这一切；你不说明吗？从今以后，我将新事，就是你所不知道的隐密事指示你。</a:t>
            </a:r>
            <a:r>
              <a:rPr lang="zh-CN" altLang="en-US" sz="1800" dirty="0"/>
              <a:t>”（赛</a:t>
            </a:r>
            <a:r>
              <a:rPr lang="en-CA" altLang="zh-CN" sz="1800" dirty="0"/>
              <a:t>48:6</a:t>
            </a:r>
            <a:r>
              <a:rPr lang="zh-CN" altLang="en-US" sz="1800" dirty="0"/>
              <a:t>）； “</a:t>
            </a:r>
            <a:r>
              <a:rPr lang="zh-CN" altLang="en-US" sz="1800" i="1" dirty="0"/>
              <a:t>耶和华在</a:t>
            </a:r>
            <a:r>
              <a:rPr lang="zh-CN" altLang="en-US" sz="1800" i="1" u="sng" dirty="0"/>
              <a:t>异象</a:t>
            </a:r>
            <a:r>
              <a:rPr lang="zh-CN" altLang="en-US" sz="1800" i="1" dirty="0"/>
              <a:t>中有话对亚伯兰说</a:t>
            </a:r>
            <a:r>
              <a:rPr lang="en-US" altLang="zh-CN" sz="1800" i="1" dirty="0"/>
              <a:t>…</a:t>
            </a:r>
            <a:r>
              <a:rPr lang="zh-CN" altLang="en-US" sz="1800" dirty="0"/>
              <a:t>”（创</a:t>
            </a:r>
            <a:r>
              <a:rPr lang="en-CA" altLang="zh-CN" sz="1800" dirty="0"/>
              <a:t>15:1</a:t>
            </a:r>
            <a:r>
              <a:rPr lang="zh-CN" altLang="en-US" sz="1800" dirty="0"/>
              <a:t>）</a:t>
            </a:r>
            <a:endParaRPr lang="en-CA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40108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9B0D9-B305-FDF1-357B-45089EB74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什么是“异象”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A0953-08ED-F499-A6A0-0160A26A2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b="1" dirty="0"/>
              <a:t>新约中的“异象”：</a:t>
            </a:r>
            <a:endParaRPr lang="en-CA" altLang="zh-CN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dirty="0"/>
              <a:t>含义： 指某事件生动而可信地呈现</a:t>
            </a:r>
            <a:r>
              <a:rPr lang="zh-CN" altLang="en-US" sz="2000" u="sng" dirty="0"/>
              <a:t>在心智中</a:t>
            </a:r>
            <a:r>
              <a:rPr lang="zh-CN" altLang="en-US" sz="2000" dirty="0"/>
              <a:t>，尽管该事件并非实际在场，但暗示着某种神圣或超自然的力量或媒介的影响</a:t>
            </a:r>
            <a:r>
              <a:rPr lang="en-US" altLang="zh-CN" sz="2000" dirty="0"/>
              <a:t>——‘</a:t>
            </a:r>
            <a:r>
              <a:rPr lang="zh-CN" altLang="en-US" sz="2000" dirty="0"/>
              <a:t>异象’（</a:t>
            </a:r>
            <a:r>
              <a:rPr lang="en-US" sz="2000" dirty="0"/>
              <a:t>an event in which something appears vividly and credibly to the </a:t>
            </a:r>
            <a:r>
              <a:rPr lang="en-US" sz="2000" u="sng" dirty="0"/>
              <a:t>mind</a:t>
            </a:r>
            <a:r>
              <a:rPr lang="en-US" sz="2000" dirty="0"/>
              <a:t>, although not actually present, but implying the influence of some divine or supernatural power or agency—‘vision.’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dirty="0"/>
              <a:t>经文例子：</a:t>
            </a:r>
            <a:r>
              <a:rPr lang="zh-CN" altLang="en-US" sz="2000" i="1" dirty="0"/>
              <a:t>亚基帕王啊，我故此没有违背那从天上来的</a:t>
            </a:r>
            <a:r>
              <a:rPr lang="zh-CN" altLang="en-US" sz="2000" i="1" u="sng" dirty="0"/>
              <a:t>异象</a:t>
            </a:r>
            <a:r>
              <a:rPr lang="zh-CN" altLang="en-US" sz="2000" dirty="0"/>
              <a:t>（徒</a:t>
            </a:r>
            <a:r>
              <a:rPr lang="en-CA" altLang="zh-CN" sz="2000" dirty="0"/>
              <a:t>26:19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200076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525E6-CB95-CB1D-BDF0-AD575600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“异象”的主要特征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A2AC2-42B5-9419-9935-93CEBE029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1800" b="1" dirty="0"/>
              <a:t>1</a:t>
            </a:r>
            <a:r>
              <a:rPr lang="zh-CN" altLang="en-US" sz="1800" b="1" dirty="0"/>
              <a:t>、神 </a:t>
            </a:r>
            <a:r>
              <a:rPr lang="zh-CN" altLang="en-US" sz="1800" b="1" u="sng" dirty="0"/>
              <a:t>主动赐下</a:t>
            </a:r>
            <a:r>
              <a:rPr lang="zh-CN" altLang="en-US" sz="1800" b="1" dirty="0"/>
              <a:t>，而非人 </a:t>
            </a:r>
            <a:r>
              <a:rPr lang="zh-CN" altLang="en-US" sz="1800" b="1" u="sng" dirty="0"/>
              <a:t>点单式祈求</a:t>
            </a:r>
            <a:endParaRPr lang="en-CA" altLang="zh-CN" sz="1800" b="1" u="sng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i="1" dirty="0"/>
              <a:t>主耶和华若不将奥秘指示祂的仆人众先知，就一无所行。</a:t>
            </a:r>
            <a:r>
              <a:rPr lang="zh-CN" altLang="en-US" sz="1800" dirty="0"/>
              <a:t>（摩</a:t>
            </a:r>
            <a:r>
              <a:rPr lang="en-CA" altLang="zh-CN" sz="1800" dirty="0"/>
              <a:t>3:7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1800" b="1" dirty="0"/>
              <a:t>2</a:t>
            </a:r>
            <a:r>
              <a:rPr lang="zh-CN" altLang="en-US" sz="1800" b="1" dirty="0"/>
              <a:t>、来自 </a:t>
            </a:r>
            <a:r>
              <a:rPr lang="zh-CN" altLang="en-US" sz="1800" b="1" u="sng" dirty="0"/>
              <a:t>神的话</a:t>
            </a:r>
            <a:r>
              <a:rPr lang="zh-CN" altLang="en-US" sz="1800" b="1" dirty="0"/>
              <a:t>，而非 </a:t>
            </a:r>
            <a:r>
              <a:rPr lang="zh-CN" altLang="en-US" sz="1800" b="1" u="sng" dirty="0"/>
              <a:t>个人意愿</a:t>
            </a:r>
            <a:endParaRPr lang="en-CA" altLang="zh-CN" sz="1800" b="1" u="sng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dirty="0"/>
              <a:t>“</a:t>
            </a:r>
            <a:r>
              <a:rPr lang="zh-CN" altLang="en-US" sz="1800" i="1" dirty="0"/>
              <a:t>亚摩斯的儿子以赛亚得</a:t>
            </a:r>
            <a:r>
              <a:rPr lang="zh-CN" altLang="en-US" sz="1800" i="1" u="sng" dirty="0"/>
              <a:t>默示</a:t>
            </a:r>
            <a:r>
              <a:rPr lang="zh-CN" altLang="en-US" sz="1800" i="1" dirty="0"/>
              <a:t> </a:t>
            </a:r>
            <a:r>
              <a:rPr lang="en-US" altLang="zh-CN" sz="1800" i="1" dirty="0"/>
              <a:t>…</a:t>
            </a:r>
            <a:r>
              <a:rPr lang="zh-CN" altLang="en-US" sz="1800" dirty="0"/>
              <a:t>”（赛</a:t>
            </a:r>
            <a:r>
              <a:rPr lang="en-CA" altLang="zh-CN" sz="1800" dirty="0"/>
              <a:t>1:1</a:t>
            </a:r>
            <a:r>
              <a:rPr lang="zh-CN" altLang="en-US" sz="1800" dirty="0"/>
              <a:t>）</a:t>
            </a:r>
            <a:endParaRPr lang="en-CA" altLang="zh-CN" sz="1800" u="sng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1800" b="1" dirty="0"/>
              <a:t>3</a:t>
            </a:r>
            <a:r>
              <a:rPr lang="zh-CN" altLang="en-US" sz="1800" b="1" dirty="0"/>
              <a:t>、不是 </a:t>
            </a:r>
            <a:r>
              <a:rPr lang="zh-CN" altLang="en-US" sz="1800" b="1" u="sng" dirty="0"/>
              <a:t>创新</a:t>
            </a:r>
            <a:r>
              <a:rPr lang="zh-CN" altLang="en-US" sz="1800" b="1" dirty="0"/>
              <a:t>，而是 </a:t>
            </a:r>
            <a:r>
              <a:rPr lang="zh-CN" altLang="en-US" sz="1800" b="1" u="sng" dirty="0"/>
              <a:t>回应</a:t>
            </a:r>
            <a:r>
              <a:rPr lang="zh-CN" altLang="en-US" sz="1800" b="1" dirty="0"/>
              <a:t> 神已启示的心意</a:t>
            </a:r>
            <a:endParaRPr lang="en-CA" altLang="zh-CN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Hans" sz="1800" i="1" dirty="0"/>
              <a:t>8</a:t>
            </a:r>
            <a:r>
              <a:rPr lang="zh-CN" altLang="en-US" sz="1800" i="1" dirty="0"/>
              <a:t> 求你记念所</a:t>
            </a:r>
            <a:r>
              <a:rPr lang="zh-CN" altLang="en-US" sz="1800" i="1" u="sng" dirty="0">
                <a:solidFill>
                  <a:srgbClr val="0070C0"/>
                </a:solidFill>
              </a:rPr>
              <a:t>吩咐你仆人摩西的话</a:t>
            </a:r>
            <a:r>
              <a:rPr lang="zh-CN" altLang="en-US" sz="1800" i="1" dirty="0"/>
              <a:t>，说：</a:t>
            </a:r>
            <a:r>
              <a:rPr lang="en-US" altLang="zh-Hans" sz="1800" i="1" dirty="0"/>
              <a:t>『</a:t>
            </a:r>
            <a:r>
              <a:rPr lang="zh-CN" altLang="en-US" sz="1800" i="1" dirty="0"/>
              <a:t>你们若犯罪，我就把你们分散在万民中；</a:t>
            </a:r>
            <a:r>
              <a:rPr lang="en-US" altLang="zh-Hans" sz="1800" i="1" dirty="0"/>
              <a:t>9</a:t>
            </a:r>
            <a:r>
              <a:rPr lang="zh-CN" altLang="en-US" sz="1800" i="1" dirty="0"/>
              <a:t> </a:t>
            </a:r>
            <a:r>
              <a:rPr lang="zh-CN" altLang="en-US" sz="1800" i="1" u="sng" dirty="0">
                <a:solidFill>
                  <a:srgbClr val="0070C0"/>
                </a:solidFill>
              </a:rPr>
              <a:t>但你们若归向我，谨守遵行我的诫命，你们被赶散的人虽在天涯，我也必从那里将他们招聚回来，带到我所选择立为我名的居所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』… 5</a:t>
            </a:r>
            <a:r>
              <a:rPr lang="zh-CN" altLang="en-US" sz="1800" i="1" dirty="0"/>
              <a:t> 我对王说：「仆人若在王眼前蒙恩，王若喜欢，求王差遣我往犹大，</a:t>
            </a:r>
            <a:r>
              <a:rPr lang="zh-CN" altLang="en-US" sz="1800" i="1" u="sng" dirty="0"/>
              <a:t>到我列祖坟墓所在的那城去，我好重新建造</a:t>
            </a:r>
            <a:r>
              <a:rPr lang="zh-CN" altLang="en-US" sz="1800" i="1" dirty="0"/>
              <a:t>。」</a:t>
            </a:r>
            <a:r>
              <a:rPr lang="en-CA" altLang="zh-CN" sz="1800" i="1" dirty="0"/>
              <a:t>…</a:t>
            </a:r>
            <a:r>
              <a:rPr lang="en-US" altLang="zh-Hans" sz="1800" i="1" dirty="0"/>
              <a:t>11</a:t>
            </a:r>
            <a:r>
              <a:rPr lang="zh-CN" altLang="en-US" sz="1800" i="1" dirty="0"/>
              <a:t> 我到了耶路撒冷，在那里住了三日。</a:t>
            </a:r>
            <a:r>
              <a:rPr lang="en-US" altLang="zh-Hans" sz="1800" i="1" dirty="0"/>
              <a:t>12</a:t>
            </a:r>
            <a:r>
              <a:rPr lang="zh-CN" altLang="en-US" sz="1800" i="1" dirty="0"/>
              <a:t> 我夜间起来，有几个人也一同起来；但　</a:t>
            </a:r>
            <a:r>
              <a:rPr lang="zh-CN" altLang="en-US" sz="1800" i="1" u="sng" dirty="0"/>
              <a:t>神使我心里要为耶路撒冷做什么事</a:t>
            </a:r>
            <a:r>
              <a:rPr lang="zh-CN" altLang="en-US" sz="1800" i="1" dirty="0"/>
              <a:t>，我并没有告诉人。</a:t>
            </a:r>
            <a:r>
              <a:rPr lang="zh-CN" altLang="en-US" sz="1800" dirty="0"/>
              <a:t>（尼</a:t>
            </a:r>
            <a:r>
              <a:rPr lang="en-CA" altLang="zh-CN" sz="1800" dirty="0"/>
              <a:t>1:8-2:11</a:t>
            </a:r>
            <a:r>
              <a:rPr lang="zh-CN" altLang="en-US" sz="1800" dirty="0"/>
              <a:t>）</a:t>
            </a:r>
            <a:endParaRPr lang="en-CA" altLang="zh-CN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n-CA" sz="18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8E831050-2D56-0DC5-CCE5-D9B73D6F5B0A}"/>
              </a:ext>
            </a:extLst>
          </p:cNvPr>
          <p:cNvSpPr/>
          <p:nvPr/>
        </p:nvSpPr>
        <p:spPr>
          <a:xfrm>
            <a:off x="11277600" y="3856652"/>
            <a:ext cx="731520" cy="274320"/>
          </a:xfrm>
          <a:prstGeom prst="borderCallout1">
            <a:avLst>
              <a:gd name="adj1" fmla="val 18750"/>
              <a:gd name="adj2" fmla="val -8333"/>
              <a:gd name="adj3" fmla="val 106327"/>
              <a:gd name="adj4" fmla="val -244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异象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BB2F3FE9-9875-411F-0258-98CBDBC1B190}"/>
              </a:ext>
            </a:extLst>
          </p:cNvPr>
          <p:cNvSpPr/>
          <p:nvPr/>
        </p:nvSpPr>
        <p:spPr>
          <a:xfrm>
            <a:off x="5604934" y="3491142"/>
            <a:ext cx="1097280" cy="274320"/>
          </a:xfrm>
          <a:prstGeom prst="borderCallout1">
            <a:avLst>
              <a:gd name="adj1" fmla="val 18750"/>
              <a:gd name="adj2" fmla="val -8333"/>
              <a:gd name="adj3" fmla="val 131019"/>
              <a:gd name="adj4" fmla="val -892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30:1-4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6038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E4AC2-E987-5183-C4D1-B7F9D6337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08AD6-C645-7AED-CC5F-1CF4E513C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“异象”的主要特征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5463D-6C0F-27A0-FD2D-EBF657BC5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4</a:t>
            </a:r>
            <a:r>
              <a:rPr lang="zh-CN" altLang="en-US" sz="2000" b="1" dirty="0"/>
              <a:t>、彰显 </a:t>
            </a:r>
            <a:r>
              <a:rPr lang="zh-CN" altLang="en-US" sz="2000" b="1" u="sng" dirty="0"/>
              <a:t>十字架</a:t>
            </a:r>
            <a:r>
              <a:rPr lang="zh-CN" altLang="en-US" sz="2000" b="1" dirty="0"/>
              <a:t>，而非 </a:t>
            </a:r>
            <a:r>
              <a:rPr lang="zh-CN" altLang="en-US" sz="2000" b="1" u="sng" dirty="0"/>
              <a:t>人所看为的成功</a:t>
            </a:r>
            <a:endParaRPr lang="en-CA" altLang="zh-CN" sz="2000" b="1" u="sng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5</a:t>
            </a:r>
            <a:r>
              <a:rPr lang="zh-CN" altLang="en-US" sz="2000" b="1" dirty="0"/>
              <a:t>、为 </a:t>
            </a:r>
            <a:r>
              <a:rPr lang="zh-CN" altLang="en-US" sz="2000" b="1" u="sng" dirty="0"/>
              <a:t>建造基督的身体</a:t>
            </a:r>
            <a:r>
              <a:rPr lang="zh-CN" altLang="en-US" sz="2000" b="1" dirty="0"/>
              <a:t>，而非 </a:t>
            </a:r>
            <a:r>
              <a:rPr lang="zh-CN" altLang="en-US" sz="2000" b="1" u="sng" dirty="0"/>
              <a:t>把组织做大做强</a:t>
            </a:r>
            <a:endParaRPr lang="en-CA" altLang="zh-CN" sz="2000" b="1" u="sng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CA" altLang="zh-CN" sz="2000" b="1" dirty="0"/>
              <a:t>6</a:t>
            </a:r>
            <a:r>
              <a:rPr lang="zh-CN" altLang="en-US" sz="2000" b="1" dirty="0"/>
              <a:t>、指向 </a:t>
            </a:r>
            <a:r>
              <a:rPr lang="zh-CN" altLang="en-US" sz="2000" b="1" u="sng" dirty="0"/>
              <a:t>神的荣耀</a:t>
            </a:r>
            <a:r>
              <a:rPr lang="zh-CN" altLang="en-US" sz="2000" b="1" dirty="0"/>
              <a:t>，而非 </a:t>
            </a:r>
            <a:r>
              <a:rPr lang="zh-CN" altLang="en-US" sz="2000" b="1" u="sng" dirty="0"/>
              <a:t>人的成就</a:t>
            </a:r>
            <a:endParaRPr lang="en-CA" altLang="zh-CN" sz="2000" b="1" u="sng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i="1" dirty="0"/>
              <a:t>“</a:t>
            </a:r>
            <a:r>
              <a:rPr lang="en-CA" altLang="zh-CN" sz="2000" i="1" dirty="0"/>
              <a:t>…</a:t>
            </a:r>
            <a:r>
              <a:rPr lang="zh-CN" altLang="en-US" sz="2000" i="1" dirty="0"/>
              <a:t>基督本是神的像。</a:t>
            </a:r>
            <a:r>
              <a:rPr lang="en-US" altLang="zh-Hans" sz="2000" i="1" dirty="0"/>
              <a:t>5</a:t>
            </a:r>
            <a:r>
              <a:rPr lang="zh-CN" altLang="en-US" sz="2000" i="1" dirty="0"/>
              <a:t> 我们原不是</a:t>
            </a:r>
            <a:r>
              <a:rPr lang="zh-CN" altLang="en-US" sz="2000" i="1" u="sng" dirty="0"/>
              <a:t>传自己，乃是传基督耶稣为主</a:t>
            </a:r>
            <a:r>
              <a:rPr lang="zh-CN" altLang="en-US" sz="2000" i="1" dirty="0"/>
              <a:t>，并且自己因耶稣作你们的仆人。</a:t>
            </a:r>
            <a:r>
              <a:rPr lang="en-US" altLang="zh-Hans" sz="2000" i="1" dirty="0"/>
              <a:t>6</a:t>
            </a:r>
            <a:r>
              <a:rPr lang="zh-CN" altLang="en-US" sz="2000" i="1" dirty="0"/>
              <a:t> 那吩咐光从黑暗里照出来的　神，已经照在我们心里，叫我们得知　神荣耀的光显在耶稣基督的面上。</a:t>
            </a:r>
            <a:r>
              <a:rPr lang="en-CA" altLang="zh-CN" sz="2000" i="1" dirty="0"/>
              <a:t>... </a:t>
            </a:r>
            <a:r>
              <a:rPr lang="en-US" altLang="zh-Hans" sz="2000" i="1" dirty="0"/>
              <a:t>10</a:t>
            </a:r>
            <a:r>
              <a:rPr lang="zh-CN" altLang="en-US" sz="2000" i="1" dirty="0"/>
              <a:t> 身上常</a:t>
            </a:r>
            <a:r>
              <a:rPr lang="zh-CN" altLang="en-US" sz="2000" i="1" u="sng" dirty="0">
                <a:solidFill>
                  <a:srgbClr val="FF0000"/>
                </a:solidFill>
              </a:rPr>
              <a:t>带着耶稣的死</a:t>
            </a:r>
            <a:r>
              <a:rPr lang="zh-CN" altLang="en-US" sz="2000" i="1" dirty="0"/>
              <a:t>，使耶稣的生也显明在我们身上。</a:t>
            </a:r>
            <a:r>
              <a:rPr lang="en-US" altLang="zh-Hans" sz="2000" i="1" dirty="0"/>
              <a:t>11</a:t>
            </a:r>
            <a:r>
              <a:rPr lang="zh-CN" altLang="en-US" sz="2000" i="1" dirty="0"/>
              <a:t> 因为我们这活着的人是常为耶稣被交于死地，使耶稣的生在我们这必死的身上显明出来。</a:t>
            </a:r>
            <a:r>
              <a:rPr lang="en-US" altLang="zh-Hans" sz="2000" i="1" dirty="0"/>
              <a:t>12</a:t>
            </a:r>
            <a:r>
              <a:rPr lang="zh-CN" altLang="en-US" sz="2000" i="1" dirty="0"/>
              <a:t> 这样看来，死是在我们身上发动，生却在你们身上发动。</a:t>
            </a:r>
            <a:r>
              <a:rPr lang="en-CA" altLang="zh-CN" sz="2000" i="1" dirty="0"/>
              <a:t>… </a:t>
            </a:r>
            <a:r>
              <a:rPr lang="zh-Hans" altLang="en-US" sz="2000" i="1" dirty="0"/>
              <a:t>。</a:t>
            </a:r>
            <a:r>
              <a:rPr lang="en-US" altLang="zh-Hans" sz="2000" i="1" dirty="0"/>
              <a:t>15</a:t>
            </a:r>
            <a:r>
              <a:rPr lang="zh-CN" altLang="en-US" sz="2000" i="1" dirty="0"/>
              <a:t> </a:t>
            </a:r>
            <a:r>
              <a:rPr lang="zh-CN" altLang="en-US" sz="2000" i="1" u="sng" dirty="0">
                <a:solidFill>
                  <a:srgbClr val="FF0000"/>
                </a:solidFill>
              </a:rPr>
              <a:t>凡事都是为你们</a:t>
            </a:r>
            <a:r>
              <a:rPr lang="zh-CN" altLang="en-US" sz="2000" i="1" dirty="0"/>
              <a:t>，好叫恩惠因人多越发加增，感谢格外显多，</a:t>
            </a:r>
            <a:r>
              <a:rPr lang="zh-CN" altLang="en-US" sz="2000" i="1" u="sng" dirty="0">
                <a:solidFill>
                  <a:srgbClr val="FF0000"/>
                </a:solidFill>
              </a:rPr>
              <a:t>以致荣耀归与　神</a:t>
            </a:r>
            <a:r>
              <a:rPr lang="zh-CN" altLang="en-US" sz="2000" i="1" dirty="0"/>
              <a:t>。”</a:t>
            </a:r>
            <a:r>
              <a:rPr lang="zh-CN" altLang="en-US" sz="2000" dirty="0"/>
              <a:t>（林后</a:t>
            </a:r>
            <a:r>
              <a:rPr lang="en-CA" altLang="zh-CN" sz="2000" dirty="0"/>
              <a:t>4:4-15</a:t>
            </a:r>
            <a:r>
              <a:rPr lang="zh-CN" altLang="en-US" sz="2000" dirty="0"/>
              <a:t>）</a:t>
            </a:r>
            <a:r>
              <a:rPr lang="en-US" sz="2000" dirty="0"/>
              <a:t> 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453510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B994-D458-C998-EAF8-E3694ECFF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什么是“使命”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5686B-6CC9-CF41-8D28-659A785EE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867"/>
            <a:ext cx="10515600" cy="461909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b="1" dirty="0"/>
              <a:t>使命：圣经中没有直接对应的词，而是指人被神“差遣 </a:t>
            </a:r>
            <a:r>
              <a:rPr lang="en-US" altLang="zh-CN" sz="2000" b="1" dirty="0"/>
              <a:t>/ </a:t>
            </a:r>
            <a:r>
              <a:rPr lang="zh-CN" altLang="en-US" sz="2000" b="1" dirty="0"/>
              <a:t>吩咐 </a:t>
            </a:r>
            <a:r>
              <a:rPr lang="en-US" altLang="zh-CN" sz="2000" b="1" dirty="0"/>
              <a:t>/ </a:t>
            </a:r>
            <a:r>
              <a:rPr lang="zh-CN" altLang="en-US" sz="2000" b="1" dirty="0"/>
              <a:t>差派”，为达成异象所当遵行的具体工作</a:t>
            </a:r>
            <a:endParaRPr lang="en-CA" altLang="zh-CN" sz="2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800" b="1" dirty="0"/>
              <a:t>旧约：</a:t>
            </a:r>
            <a:r>
              <a:rPr lang="he-IL" sz="1800" b="1" dirty="0"/>
              <a:t>שָׁלַח</a:t>
            </a:r>
            <a:r>
              <a:rPr lang="en-CA" sz="1800" b="1" dirty="0"/>
              <a:t> </a:t>
            </a:r>
            <a:r>
              <a:rPr lang="zh-CN" altLang="en-US" sz="1800" b="1" dirty="0"/>
              <a:t>（差遣、派遣）</a:t>
            </a:r>
            <a:endParaRPr lang="en-CA" altLang="zh-CN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i="1" dirty="0"/>
              <a:t>“</a:t>
            </a:r>
            <a:r>
              <a:rPr lang="en-US" altLang="zh-Hans" sz="1800" i="1" dirty="0"/>
              <a:t>8</a:t>
            </a:r>
            <a:r>
              <a:rPr lang="zh-CN" altLang="en-US" sz="1800" i="1" dirty="0"/>
              <a:t> 我下来是要救他们脱离埃及人的手，领他们出了那地，</a:t>
            </a:r>
            <a:r>
              <a:rPr lang="zh-CN" altLang="en-US" sz="1800" i="1" u="sng" dirty="0"/>
              <a:t>到美好、宽阔、流奶与蜜之地，就是到迦南人、赫人、亚摩利人、比利洗人、希未人、耶布斯人之地</a:t>
            </a:r>
            <a:r>
              <a:rPr lang="zh-CN" altLang="en-US" sz="1800" i="1" dirty="0"/>
              <a:t>。</a:t>
            </a:r>
            <a:r>
              <a:rPr lang="en-CA" altLang="zh-CN" sz="1800" dirty="0"/>
              <a:t>…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i="1" dirty="0"/>
              <a:t>故此，我要</a:t>
            </a:r>
            <a:r>
              <a:rPr lang="zh-CN" altLang="en-US" sz="1800" i="1" u="sng" dirty="0"/>
              <a:t>差</a:t>
            </a:r>
            <a:r>
              <a:rPr lang="zh-CN" altLang="en-US" sz="1800" i="1" dirty="0"/>
              <a:t>你去见法老，使你可以</a:t>
            </a:r>
            <a:r>
              <a:rPr lang="zh-CN" altLang="en-US" sz="1800" i="1" u="sng" dirty="0">
                <a:solidFill>
                  <a:srgbClr val="0070C0"/>
                </a:solidFill>
              </a:rPr>
              <a:t>将我的百姓以色列人从埃及领出来</a:t>
            </a:r>
            <a:r>
              <a:rPr lang="zh-CN" altLang="en-US" sz="1800" i="1" dirty="0"/>
              <a:t>。”</a:t>
            </a:r>
            <a:r>
              <a:rPr lang="zh-CN" altLang="en-US" sz="1800" dirty="0"/>
              <a:t>（出</a:t>
            </a:r>
            <a:r>
              <a:rPr lang="en-CA" altLang="zh-CN" sz="1800" dirty="0"/>
              <a:t>3:10</a:t>
            </a:r>
            <a:r>
              <a:rPr lang="zh-CN" altLang="en-US" sz="1800" dirty="0"/>
              <a:t>）</a:t>
            </a:r>
            <a:endParaRPr lang="en-CA" altLang="zh-CN" sz="18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1800" b="1" dirty="0"/>
              <a:t>新约：</a:t>
            </a:r>
            <a:r>
              <a:rPr lang="el-GR" sz="1800" b="1" dirty="0"/>
              <a:t>ἀποστέλλω（</a:t>
            </a:r>
            <a:r>
              <a:rPr lang="zh-CN" altLang="en-US" sz="1800" b="1" dirty="0"/>
              <a:t>“使徒</a:t>
            </a:r>
            <a:r>
              <a:rPr lang="en-US" altLang="zh-CN" sz="1800" b="1" dirty="0"/>
              <a:t>apostle</a:t>
            </a:r>
            <a:r>
              <a:rPr lang="zh-CN" altLang="en-US" sz="1800" b="1" dirty="0"/>
              <a:t>”的动词来源）</a:t>
            </a:r>
            <a:endParaRPr lang="en-CA" altLang="zh-CN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i="1" dirty="0"/>
              <a:t>耶稣说：「我</a:t>
            </a:r>
            <a:r>
              <a:rPr lang="zh-CN" altLang="en-US" sz="1800" i="1" u="sng" dirty="0">
                <a:solidFill>
                  <a:srgbClr val="0070C0"/>
                </a:solidFill>
              </a:rPr>
              <a:t>奉差遣</a:t>
            </a:r>
            <a:r>
              <a:rPr lang="zh-CN" altLang="en-US" sz="1800" i="1" dirty="0"/>
              <a:t>不过是到以色列家迷失的羊那里去。」</a:t>
            </a:r>
            <a:r>
              <a:rPr lang="zh-CN" altLang="en-US" sz="1800" dirty="0"/>
              <a:t>（太</a:t>
            </a:r>
            <a:r>
              <a:rPr lang="en-CA" altLang="zh-CN" sz="1800" dirty="0"/>
              <a:t>15:24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Hans" sz="1800" i="1" dirty="0"/>
              <a:t>17</a:t>
            </a:r>
            <a:r>
              <a:rPr lang="zh-CN" altLang="en-US" sz="1800" i="1" dirty="0"/>
              <a:t> 「后来，我回到耶路撒冷，在殿里祷告的时候，魂游象外，</a:t>
            </a:r>
            <a:r>
              <a:rPr lang="en-US" altLang="zh-Hans" sz="1800" i="1" dirty="0"/>
              <a:t>18</a:t>
            </a:r>
            <a:r>
              <a:rPr lang="zh-CN" altLang="en-US" sz="1800" i="1" dirty="0"/>
              <a:t> 看见主向我说：</a:t>
            </a:r>
            <a:r>
              <a:rPr lang="en-US" altLang="zh-Hans" sz="1800" i="1" dirty="0"/>
              <a:t>『</a:t>
            </a:r>
            <a:r>
              <a:rPr lang="zh-CN" altLang="en-US" sz="1800" i="1" dirty="0"/>
              <a:t>你赶紧地离开耶路撒冷，不可迟延；因你为我作的见证，这里的人必不领受。</a:t>
            </a:r>
            <a:r>
              <a:rPr lang="en-US" altLang="zh-Hans" sz="1800" i="1" dirty="0"/>
              <a:t>』19</a:t>
            </a:r>
            <a:r>
              <a:rPr lang="zh-CN" altLang="en-US" sz="1800" i="1" dirty="0"/>
              <a:t> 我就说：</a:t>
            </a:r>
            <a:r>
              <a:rPr lang="en-US" altLang="zh-Hans" sz="1800" i="1" dirty="0"/>
              <a:t>『</a:t>
            </a:r>
            <a:r>
              <a:rPr lang="zh-CN" altLang="en-US" sz="1800" i="1" dirty="0"/>
              <a:t>主啊，他们知道我从前把信你的人收在监里，又在各会堂里鞭打他们。</a:t>
            </a:r>
            <a:r>
              <a:rPr lang="en-US" altLang="zh-Hans" sz="1800" i="1" dirty="0"/>
              <a:t>20</a:t>
            </a:r>
            <a:r>
              <a:rPr lang="zh-CN" altLang="en-US" sz="1800" i="1" dirty="0"/>
              <a:t> 并且你的见证人司提反被害流血的时候，我也站在旁边欢喜；又看守害死他之人的衣裳。</a:t>
            </a:r>
            <a:r>
              <a:rPr lang="en-US" altLang="zh-Hans" sz="1800" i="1" dirty="0"/>
              <a:t>』21</a:t>
            </a:r>
            <a:r>
              <a:rPr lang="zh-CN" altLang="en-US" sz="1800" i="1" dirty="0"/>
              <a:t> 主向我说：</a:t>
            </a:r>
            <a:r>
              <a:rPr lang="en-US" altLang="zh-Hans" sz="1800" i="1" dirty="0"/>
              <a:t>『</a:t>
            </a:r>
            <a:r>
              <a:rPr lang="zh-CN" altLang="en-US" sz="1800" i="1" dirty="0"/>
              <a:t>你去吧！</a:t>
            </a:r>
            <a:r>
              <a:rPr lang="zh-CN" altLang="en-US" sz="1800" i="1" u="sng" dirty="0">
                <a:solidFill>
                  <a:srgbClr val="0070C0"/>
                </a:solidFill>
              </a:rPr>
              <a:t>我要差你远远地往外邦人那里去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』</a:t>
            </a:r>
            <a:r>
              <a:rPr lang="zh-Hans" altLang="en-US" sz="1800" i="1" dirty="0"/>
              <a:t>」</a:t>
            </a:r>
            <a:r>
              <a:rPr lang="zh-CN" altLang="en-US" sz="1800" dirty="0"/>
              <a:t>（徒</a:t>
            </a:r>
            <a:r>
              <a:rPr lang="en-CA" altLang="zh-CN" sz="1800" dirty="0"/>
              <a:t>22:17-21</a:t>
            </a:r>
            <a:r>
              <a:rPr lang="zh-CN" altLang="en-US" sz="1800" dirty="0"/>
              <a:t>）</a:t>
            </a:r>
            <a:endParaRPr lang="en-CA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0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E3E0D839-8DCE-00BD-B7DA-84887349295C}"/>
              </a:ext>
            </a:extLst>
          </p:cNvPr>
          <p:cNvSpPr/>
          <p:nvPr/>
        </p:nvSpPr>
        <p:spPr>
          <a:xfrm>
            <a:off x="8771468" y="2438398"/>
            <a:ext cx="914400" cy="274320"/>
          </a:xfrm>
          <a:prstGeom prst="borderCallout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异象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4BDF1337-4165-B946-14EA-2B6EE2944CB2}"/>
              </a:ext>
            </a:extLst>
          </p:cNvPr>
          <p:cNvSpPr/>
          <p:nvPr/>
        </p:nvSpPr>
        <p:spPr>
          <a:xfrm>
            <a:off x="8466668" y="3101443"/>
            <a:ext cx="914400" cy="274320"/>
          </a:xfrm>
          <a:prstGeom prst="borderCallout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使命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589A32E9-6C13-77F8-E8B8-F8856AA6FFA0}"/>
              </a:ext>
            </a:extLst>
          </p:cNvPr>
          <p:cNvSpPr/>
          <p:nvPr/>
        </p:nvSpPr>
        <p:spPr>
          <a:xfrm>
            <a:off x="8466668" y="3851612"/>
            <a:ext cx="3271242" cy="656333"/>
          </a:xfrm>
          <a:prstGeom prst="borderCallout1">
            <a:avLst>
              <a:gd name="adj1" fmla="val 61399"/>
              <a:gd name="adj2" fmla="val -2628"/>
              <a:gd name="adj3" fmla="val 101127"/>
              <a:gd name="adj4" fmla="val -1038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使命并不取决于人的所长、经验和喜好，甚至往往与之相反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2583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F6D50-014F-1A01-35E1-D55BF4587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异象使命之于“属灵领袖”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BC6EF-5F86-65EB-7E15-D6AA79993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2400" b="1" dirty="0"/>
              <a:t>属灵领袖：神主动拣选、并赐下异象和使命，使用他们来带领百姓，一同达成异象 的人</a:t>
            </a:r>
            <a:endParaRPr lang="en-CA" altLang="zh-CN" sz="2400" b="1" dirty="0"/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2000" dirty="0"/>
              <a:t>神主动向人显现</a:t>
            </a:r>
            <a:r>
              <a:rPr lang="en-CA" altLang="zh-CN" sz="2000" dirty="0"/>
              <a:t>/</a:t>
            </a:r>
            <a:r>
              <a:rPr lang="zh-CN" altLang="en-US" sz="2000" dirty="0"/>
              <a:t>说话（借着圣经）</a:t>
            </a:r>
            <a:endParaRPr lang="en-CA" altLang="zh-CN" sz="2000" dirty="0"/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2000" dirty="0"/>
              <a:t>人看见神的荣耀</a:t>
            </a:r>
            <a:endParaRPr lang="en-CA" altLang="zh-CN" sz="2000" dirty="0"/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2000" dirty="0"/>
              <a:t>人认识自己的本相 </a:t>
            </a:r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2000" dirty="0"/>
              <a:t>人被洁净</a:t>
            </a:r>
            <a:r>
              <a:rPr lang="en-CA" altLang="zh-CN" sz="2000" dirty="0"/>
              <a:t>&amp;</a:t>
            </a:r>
            <a:r>
              <a:rPr lang="zh-CN" altLang="en-US" sz="2000" dirty="0"/>
              <a:t>分别为圣</a:t>
            </a:r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sz="2000" dirty="0"/>
              <a:t>人接受差遣（使命）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dirty="0"/>
              <a:t>（经文例子：以赛亚书</a:t>
            </a:r>
            <a:r>
              <a:rPr lang="en-CA" altLang="zh-CN" sz="2000" dirty="0"/>
              <a:t>6:1-13</a:t>
            </a:r>
            <a:r>
              <a:rPr lang="zh-CN" altLang="en-US" sz="2000" dirty="0"/>
              <a:t>，耶</a:t>
            </a:r>
            <a:r>
              <a:rPr lang="en-CA" altLang="zh-CN" sz="2000" dirty="0"/>
              <a:t>1:4-19</a:t>
            </a:r>
            <a:r>
              <a:rPr lang="zh-CN" altLang="en-US" sz="2000" dirty="0"/>
              <a:t>，约</a:t>
            </a:r>
            <a:r>
              <a:rPr lang="en-CA" altLang="zh-CN" sz="2000" dirty="0"/>
              <a:t>20:21</a:t>
            </a:r>
            <a:r>
              <a:rPr lang="zh-CN" altLang="en-US" sz="2000" dirty="0"/>
              <a:t>等）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14799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9B42-5BC8-C1E0-2EBF-EABDDBEC8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182F7-F648-8BCD-331A-91F7C33B0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异象使命之于“属灵领袖”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43C46-9C70-5A96-41B4-A5F63E287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1. </a:t>
            </a:r>
            <a:r>
              <a:rPr lang="zh-CN" altLang="en-US" sz="2000" b="1" dirty="0"/>
              <a:t>今日教会语境中的“异象”，是指神</a:t>
            </a:r>
            <a:r>
              <a:rPr lang="zh-CN" altLang="en-US" sz="2000" b="1" u="sng" dirty="0"/>
              <a:t>借着圣经</a:t>
            </a:r>
            <a:r>
              <a:rPr lang="zh-CN" altLang="en-US" sz="2000" b="1" dirty="0"/>
              <a:t>塑造教会方向，</a:t>
            </a:r>
            <a:r>
              <a:rPr lang="zh-CN" altLang="en-US" sz="2000" b="1" u="sng" dirty="0"/>
              <a:t>并非</a:t>
            </a:r>
            <a:r>
              <a:rPr lang="zh-CN" altLang="en-US" sz="2000" b="1" dirty="0"/>
              <a:t>赐下新的启示，权柄受到圣经原则和长老（徒</a:t>
            </a:r>
            <a:r>
              <a:rPr lang="en-CA" altLang="zh-CN" sz="2000" b="1" dirty="0"/>
              <a:t>13:1-2, 14:2</a:t>
            </a:r>
            <a:r>
              <a:rPr lang="zh-CN" altLang="en-US" sz="2000" b="1" dirty="0"/>
              <a:t>）共同治理的约束。</a:t>
            </a:r>
            <a:endParaRPr lang="en-CA" altLang="zh-CN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2. </a:t>
            </a:r>
            <a:r>
              <a:rPr lang="zh-CN" altLang="en-US" sz="2000" b="1" dirty="0"/>
              <a:t>今日教会领袖所领受的异象，是圣灵（借着圣经，约</a:t>
            </a:r>
            <a:r>
              <a:rPr lang="en-US" altLang="zh-CN" sz="2000" b="1" dirty="0"/>
              <a:t>14:26</a:t>
            </a:r>
            <a:r>
              <a:rPr lang="zh-CN" altLang="en-US" sz="2000" b="1" dirty="0"/>
              <a:t>）照明人心中的眼睛（弗</a:t>
            </a:r>
            <a:r>
              <a:rPr lang="en-US" altLang="zh-CN" sz="2000" b="1" dirty="0"/>
              <a:t>1:18</a:t>
            </a:r>
            <a:r>
              <a:rPr lang="zh-CN" altLang="en-US" sz="2000" b="1" dirty="0"/>
              <a:t>），使人对神在当下处境的旨意有清晰的看见，并甘心委身其中。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Hans" sz="2000" i="1" dirty="0"/>
              <a:t>1</a:t>
            </a:r>
            <a:r>
              <a:rPr lang="zh-CN" altLang="en-US" sz="2000" i="1" dirty="0"/>
              <a:t> 在安提阿的教会中，有</a:t>
            </a:r>
            <a:r>
              <a:rPr lang="zh-CN" altLang="en-US" sz="2000" i="1" u="sng" dirty="0">
                <a:solidFill>
                  <a:srgbClr val="0070C0"/>
                </a:solidFill>
              </a:rPr>
              <a:t>几位先知和教师</a:t>
            </a:r>
            <a:r>
              <a:rPr lang="zh-CN" altLang="en-US" sz="2000" i="1" dirty="0"/>
              <a:t>，就是巴拿巴和称呼尼结的西面、古利奈人路求，与分封之王希律同养的马念，并扫罗。</a:t>
            </a:r>
            <a:r>
              <a:rPr lang="en-US" altLang="zh-Hans" sz="2000" i="1" dirty="0"/>
              <a:t>2</a:t>
            </a:r>
            <a:r>
              <a:rPr lang="zh-CN" altLang="en-US" sz="2000" i="1" dirty="0"/>
              <a:t> </a:t>
            </a:r>
            <a:r>
              <a:rPr lang="zh-CN" altLang="en-US" sz="2000" i="1" u="sng" dirty="0">
                <a:solidFill>
                  <a:srgbClr val="0070C0"/>
                </a:solidFill>
              </a:rPr>
              <a:t>他们事奉主、禁食的时候</a:t>
            </a:r>
            <a:r>
              <a:rPr lang="zh-CN" altLang="en-US" sz="2000" i="1" dirty="0"/>
              <a:t>，</a:t>
            </a:r>
            <a:r>
              <a:rPr lang="zh-CN" altLang="en-US" sz="2000" b="1" i="1" u="sng" dirty="0">
                <a:solidFill>
                  <a:srgbClr val="0070C0"/>
                </a:solidFill>
              </a:rPr>
              <a:t>圣灵</a:t>
            </a:r>
            <a:r>
              <a:rPr lang="zh-CN" altLang="en-US" sz="2000" i="1" dirty="0"/>
              <a:t>说：「要为我分派巴拿巴和扫罗，去做我召他们所做的工。」</a:t>
            </a:r>
            <a:r>
              <a:rPr lang="en-US" altLang="zh-Hans" sz="2000" i="1" dirty="0"/>
              <a:t>3</a:t>
            </a:r>
            <a:r>
              <a:rPr lang="zh-CN" altLang="en-US" sz="2000" i="1" dirty="0"/>
              <a:t> 于是禁食祷告，按手在他们头上，就打发他们去了。</a:t>
            </a:r>
            <a:r>
              <a:rPr lang="zh-CN" altLang="en-US" sz="2000" dirty="0"/>
              <a:t>（徒</a:t>
            </a:r>
            <a:r>
              <a:rPr lang="en-CA" altLang="zh-CN" sz="2000" dirty="0"/>
              <a:t>13:1-3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3. </a:t>
            </a:r>
            <a:r>
              <a:rPr lang="zh-CN" altLang="en-US" sz="2000" b="1" dirty="0"/>
              <a:t>异象可以是多样的，并非照搬圣经中的原型，但一定受圣经原则和精神（如：前文所总结的异象的几项主要特征）的塑造和规范</a:t>
            </a:r>
            <a:endParaRPr lang="en-CA" altLang="zh-CN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altLang="zh-CN" sz="2000" dirty="0"/>
          </a:p>
        </p:txBody>
      </p:sp>
    </p:spTree>
    <p:extLst>
      <p:ext uri="{BB962C8B-B14F-4D97-AF65-F5344CB8AC3E}">
        <p14:creationId xmlns:p14="http://schemas.microsoft.com/office/powerpoint/2010/main" val="401575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B96AD-6128-07FB-A40C-672B806A2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异象使命之于“属灵领袖的责任”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6A438-2B3F-5739-666A-690932775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600" b="1" dirty="0"/>
              <a:t>1</a:t>
            </a:r>
            <a:r>
              <a:rPr lang="zh-CN" altLang="en-US" sz="2600" b="1" dirty="0"/>
              <a:t>、领袖自己必须清楚知道异象和使命</a:t>
            </a:r>
            <a:endParaRPr lang="en-CA" altLang="zh-CN" sz="26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zh-CN" altLang="en-US" sz="2000" dirty="0">
                <a:solidFill>
                  <a:srgbClr val="FF0000"/>
                </a:solidFill>
              </a:rPr>
              <a:t>如何领受异象和使命？</a:t>
            </a:r>
            <a:endParaRPr lang="en-CA" altLang="zh-CN" sz="2000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b="1" dirty="0"/>
              <a:t>异象和使命</a:t>
            </a:r>
            <a:r>
              <a:rPr lang="zh-CN" altLang="en-US" sz="2000" b="1" u="sng" dirty="0">
                <a:solidFill>
                  <a:srgbClr val="FF0000"/>
                </a:solidFill>
              </a:rPr>
              <a:t>不是</a:t>
            </a:r>
            <a:r>
              <a:rPr lang="zh-CN" altLang="en-US" sz="2000" b="1" dirty="0"/>
              <a:t>人</a:t>
            </a:r>
            <a:r>
              <a:rPr lang="zh-CN" altLang="en-US" sz="2000" b="1" u="sng" dirty="0"/>
              <a:t>主动求来</a:t>
            </a:r>
            <a:r>
              <a:rPr lang="zh-CN" altLang="en-US" sz="2000" b="1" dirty="0"/>
              <a:t>的，而是透过</a:t>
            </a:r>
            <a:r>
              <a:rPr lang="zh-CN" altLang="en-US" sz="2000" b="1" u="sng" dirty="0"/>
              <a:t>每日跟从神</a:t>
            </a:r>
            <a:r>
              <a:rPr lang="zh-CN" altLang="en-US" sz="2000" b="1" dirty="0"/>
              <a:t>时，神主动赐下的：</a:t>
            </a:r>
            <a:endParaRPr lang="en-CA" altLang="zh-CN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Hans" sz="2000" i="1" dirty="0"/>
              <a:t>12</a:t>
            </a:r>
            <a:r>
              <a:rPr lang="zh-CN" altLang="en-US" sz="2000" i="1" dirty="0"/>
              <a:t> 那时，耶稣出去，</a:t>
            </a:r>
            <a:r>
              <a:rPr lang="zh-CN" altLang="en-US" sz="2000" i="1" u="sng" dirty="0"/>
              <a:t>上山</a:t>
            </a:r>
            <a:r>
              <a:rPr lang="zh-CN" altLang="en-US" sz="2000" i="1" dirty="0"/>
              <a:t>祷告，整夜祷告神；</a:t>
            </a:r>
            <a:r>
              <a:rPr lang="en-US" altLang="zh-Hans" sz="2000" i="1" dirty="0"/>
              <a:t>13</a:t>
            </a:r>
            <a:r>
              <a:rPr lang="zh-CN" altLang="en-US" sz="2000" i="1" dirty="0"/>
              <a:t> 到了天亮，叫他的 </a:t>
            </a:r>
            <a:r>
              <a:rPr lang="zh-CN" altLang="en-US" sz="2000" i="1" u="sng" dirty="0">
                <a:solidFill>
                  <a:srgbClr val="0070C0"/>
                </a:solidFill>
              </a:rPr>
              <a:t>门徒</a:t>
            </a:r>
            <a:r>
              <a:rPr lang="zh-CN" altLang="en-US" sz="2000" i="1" dirty="0">
                <a:solidFill>
                  <a:srgbClr val="0070C0"/>
                </a:solidFill>
              </a:rPr>
              <a:t> </a:t>
            </a:r>
            <a:r>
              <a:rPr lang="zh-CN" altLang="en-US" sz="2000" i="1" dirty="0"/>
              <a:t>来，就从他们中间挑选</a:t>
            </a:r>
            <a:r>
              <a:rPr lang="zh-CN" altLang="en-US" sz="2000" i="1" dirty="0">
                <a:solidFill>
                  <a:srgbClr val="0070C0"/>
                </a:solidFill>
              </a:rPr>
              <a:t>十二个人</a:t>
            </a:r>
            <a:r>
              <a:rPr lang="zh-CN" altLang="en-US" sz="2000" i="1" dirty="0"/>
              <a:t>，称他们为 </a:t>
            </a:r>
            <a:r>
              <a:rPr lang="zh-CN" altLang="en-US" sz="2000" b="1" i="1" u="sng" dirty="0">
                <a:solidFill>
                  <a:srgbClr val="0070C0"/>
                </a:solidFill>
              </a:rPr>
              <a:t>使徒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（路</a:t>
            </a:r>
            <a:r>
              <a:rPr lang="en-CA" altLang="zh-CN" sz="2000" dirty="0"/>
              <a:t>6:12-13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b="1" dirty="0"/>
              <a:t>人虽不能主动求来异象</a:t>
            </a:r>
            <a:r>
              <a:rPr lang="en-CA" altLang="zh-CN" sz="2000" b="1" dirty="0"/>
              <a:t>/</a:t>
            </a:r>
            <a:r>
              <a:rPr lang="zh-CN" altLang="en-US" sz="2000" b="1" dirty="0"/>
              <a:t>使命，但圣经鼓励人寻求神的旨意，因此人可以</a:t>
            </a:r>
            <a:r>
              <a:rPr lang="zh-CN" altLang="en-US" sz="2000" b="1" u="sng" dirty="0"/>
              <a:t>祈求神开启自己属灵的眼睛</a:t>
            </a:r>
            <a:r>
              <a:rPr lang="zh-CN" altLang="en-US" sz="2000" b="1" dirty="0"/>
              <a:t>，好在神赐下异象</a:t>
            </a:r>
            <a:r>
              <a:rPr lang="en-CA" altLang="zh-CN" sz="2000" b="1" dirty="0"/>
              <a:t>/</a:t>
            </a:r>
            <a:r>
              <a:rPr lang="zh-CN" altLang="en-US" sz="2000" b="1" dirty="0"/>
              <a:t>使命时能及时看见：</a:t>
            </a:r>
            <a:endParaRPr lang="en-US" altLang="zh-Hans" sz="2000" b="1" i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altLang="zh-CN" sz="2000" i="1" dirty="0"/>
              <a:t>9</a:t>
            </a:r>
            <a:r>
              <a:rPr lang="zh-CN" altLang="en-US" sz="2000" i="1" dirty="0"/>
              <a:t>因此，我们自从听见的日子，也就为你们不住地祷告祈求，愿你们</a:t>
            </a:r>
            <a:r>
              <a:rPr lang="zh-CN" altLang="en-US" sz="2000" i="1" u="sng" dirty="0"/>
              <a:t>在一切属灵的智慧悟性</a:t>
            </a:r>
            <a:r>
              <a:rPr lang="zh-CN" altLang="en-US" sz="2000" i="1" dirty="0"/>
              <a:t>上，</a:t>
            </a:r>
            <a:r>
              <a:rPr lang="zh-CN" altLang="en-US" sz="2000" i="1" u="sng" dirty="0"/>
              <a:t>满心知道神的旨意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（西</a:t>
            </a:r>
            <a:r>
              <a:rPr lang="en-CA" altLang="zh-CN" sz="2000" dirty="0"/>
              <a:t>1:9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i="1" dirty="0"/>
              <a:t>求我们主耶稣基督的神，荣耀的父，将那赐人智慧和启示的灵赏给你们，使你们真知道祂；</a:t>
            </a:r>
            <a:br>
              <a:rPr lang="zh-CN" altLang="en-US" sz="2000" i="1" dirty="0"/>
            </a:br>
            <a:r>
              <a:rPr lang="zh-CN" altLang="en-US" sz="2000" i="1" dirty="0"/>
              <a:t>并且照明你们心中的眼睛，使你们</a:t>
            </a:r>
            <a:r>
              <a:rPr lang="zh-CN" altLang="en-US" sz="2000" i="1" u="sng" dirty="0"/>
              <a:t>知道祂的恩召</a:t>
            </a:r>
            <a:r>
              <a:rPr lang="zh-CN" altLang="en-US" sz="2000" i="1" dirty="0"/>
              <a:t>有何等指望</a:t>
            </a:r>
            <a:r>
              <a:rPr lang="en-US" altLang="zh-CN" sz="2000" i="1" dirty="0"/>
              <a:t>…</a:t>
            </a:r>
            <a:r>
              <a:rPr lang="zh-CN" altLang="en-US" sz="2000" dirty="0"/>
              <a:t>（弗</a:t>
            </a:r>
            <a:r>
              <a:rPr lang="en-CA" altLang="zh-CN" sz="2000" dirty="0"/>
              <a:t>1:17-18</a:t>
            </a:r>
            <a:r>
              <a:rPr lang="zh-CN" altLang="en-US" sz="2000" dirty="0"/>
              <a:t>）</a:t>
            </a:r>
            <a:endParaRPr lang="en-CA" altLang="zh-CN" sz="20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4330E7B-CF16-4FEC-6863-E19D53336EDD}"/>
              </a:ext>
            </a:extLst>
          </p:cNvPr>
          <p:cNvSpPr/>
          <p:nvPr/>
        </p:nvSpPr>
        <p:spPr>
          <a:xfrm>
            <a:off x="9072633" y="2652183"/>
            <a:ext cx="2051524" cy="364068"/>
          </a:xfrm>
          <a:prstGeom prst="wedgeRectCallout">
            <a:avLst>
              <a:gd name="adj1" fmla="val -38941"/>
              <a:gd name="adj2" fmla="val 7066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μαθητής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：跟从者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1125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BBB8D-0750-9A07-9A1C-3196BE60B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异象使命之于“属灵领袖的责任”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5604D-E0C4-0A3F-E13D-EBFD11A77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2</a:t>
            </a:r>
            <a:r>
              <a:rPr lang="zh-CN" altLang="en-US" sz="2400" b="1" dirty="0"/>
              <a:t>、领袖必须清楚传递异象和使命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Hans" sz="2000" i="1" dirty="0"/>
              <a:t>17</a:t>
            </a:r>
            <a:r>
              <a:rPr lang="zh-CN" altLang="en-US" sz="2000" i="1" dirty="0"/>
              <a:t> 以后，我对他们说：「我们所遭的难，耶路撒冷怎样荒凉，城门被火焚烧，你们都看见了。来吧，我们重建耶路撒冷的城墙，免得再受凌辱！」</a:t>
            </a:r>
            <a:r>
              <a:rPr lang="en-US" altLang="zh-Hans" sz="2000" i="1" dirty="0"/>
              <a:t>18</a:t>
            </a:r>
            <a:r>
              <a:rPr lang="zh-CN" altLang="en-US" sz="2000" i="1" dirty="0"/>
              <a:t> 我告诉他们我神施恩的手怎样帮助我，并王对我所说的话。他们就说：「我们起来建造吧！」于是他们奋勇做这善工。</a:t>
            </a:r>
            <a:r>
              <a:rPr lang="zh-CN" altLang="en-US" sz="2000" dirty="0"/>
              <a:t>（尼</a:t>
            </a:r>
            <a:r>
              <a:rPr lang="en-CA" altLang="zh-CN" sz="2000" dirty="0"/>
              <a:t>2:17-18</a:t>
            </a:r>
            <a:r>
              <a:rPr lang="zh-CN" altLang="en-US" sz="20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619204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4BBE0-AE8A-83F3-F8B5-D4556669D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异象使命之于“属灵领袖的责任”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552CA-6B67-3A16-96B2-485AE773B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867"/>
            <a:ext cx="10515600" cy="475826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3</a:t>
            </a:r>
            <a:r>
              <a:rPr lang="zh-CN" altLang="en-US" sz="2400" b="1" dirty="0"/>
              <a:t>、必须忠心落实异象和使命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900" b="1" dirty="0"/>
              <a:t>会众的不解</a:t>
            </a:r>
            <a:r>
              <a:rPr lang="en-CA" altLang="zh-CN" sz="1900" b="1" dirty="0"/>
              <a:t>/</a:t>
            </a:r>
            <a:r>
              <a:rPr lang="zh-CN" altLang="en-US" sz="1900" b="1" dirty="0"/>
              <a:t>反对：</a:t>
            </a:r>
            <a:r>
              <a:rPr lang="zh-CN" altLang="en-US" sz="1900" dirty="0"/>
              <a:t>继续忠心服事，结果交给神（出</a:t>
            </a:r>
            <a:r>
              <a:rPr lang="en-CA" altLang="zh-CN" sz="1900" dirty="0"/>
              <a:t>5:22-6:13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900" b="1" dirty="0"/>
              <a:t>环境的艰难：</a:t>
            </a:r>
            <a:r>
              <a:rPr lang="zh-CN" altLang="en-US" sz="1900" i="1" dirty="0"/>
              <a:t>“你当刚强壮胆</a:t>
            </a:r>
            <a:r>
              <a:rPr lang="en-US" altLang="zh-CN" sz="1900" i="1" dirty="0"/>
              <a:t>……</a:t>
            </a:r>
            <a:r>
              <a:rPr lang="zh-CN" altLang="en-US" sz="1900" i="1" dirty="0"/>
              <a:t>因为耶和华你的神必与你同在。”</a:t>
            </a:r>
            <a:r>
              <a:rPr lang="zh-CN" altLang="en-US" sz="1900" dirty="0"/>
              <a:t>（书</a:t>
            </a:r>
            <a:r>
              <a:rPr lang="en-CA" altLang="zh-CN" sz="1900" dirty="0"/>
              <a:t>1:9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900" b="1" dirty="0"/>
              <a:t>领袖自身的软弱：</a:t>
            </a:r>
            <a:r>
              <a:rPr lang="zh-CN" altLang="en-US" sz="1900" i="1" dirty="0"/>
              <a:t>“我的恩典够你用的，因为我的能力是在人的软弱上显得完全。”</a:t>
            </a:r>
            <a:r>
              <a:rPr lang="zh-CN" altLang="en-US" sz="1900" dirty="0"/>
              <a:t>（林前</a:t>
            </a:r>
            <a:r>
              <a:rPr lang="en-CA" altLang="zh-CN" sz="1900" dirty="0"/>
              <a:t>12:9</a:t>
            </a:r>
            <a:r>
              <a:rPr lang="zh-CN" altLang="en-US" sz="1900" dirty="0"/>
              <a:t>）；</a:t>
            </a:r>
            <a:r>
              <a:rPr lang="zh-CN" altLang="en-US" sz="1900" i="1" dirty="0"/>
              <a:t>“等候耶和华的必重新得力。”</a:t>
            </a:r>
            <a:r>
              <a:rPr lang="zh-CN" altLang="en-US" sz="1900" dirty="0"/>
              <a:t>（赛</a:t>
            </a:r>
            <a:r>
              <a:rPr lang="en-CA" altLang="zh-CN" sz="1900" dirty="0"/>
              <a:t>40:31</a:t>
            </a:r>
            <a:r>
              <a:rPr lang="zh-CN" altLang="en-US" sz="1900" dirty="0"/>
              <a:t>）；</a:t>
            </a:r>
            <a:r>
              <a:rPr lang="zh-CN" altLang="en-US" sz="1900" i="1" dirty="0"/>
              <a:t>“耶和华啊，求你开这少年人的眼目，使他能看见。”</a:t>
            </a:r>
            <a:r>
              <a:rPr lang="zh-CN" altLang="en-US" sz="1900" dirty="0"/>
              <a:t>（王下</a:t>
            </a:r>
            <a:r>
              <a:rPr lang="en-CA" sz="1900" dirty="0"/>
              <a:t>6:17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900" b="1" dirty="0"/>
              <a:t>杂音</a:t>
            </a:r>
            <a:r>
              <a:rPr lang="en-CA" altLang="zh-CN" sz="1900" b="1" dirty="0"/>
              <a:t>/</a:t>
            </a:r>
            <a:r>
              <a:rPr lang="zh-CN" altLang="en-US" sz="1900" b="1" dirty="0"/>
              <a:t>假异象的竞争：</a:t>
            </a:r>
            <a:endParaRPr lang="en-CA" altLang="zh-CN" sz="1900" b="1" dirty="0"/>
          </a:p>
          <a:p>
            <a:pPr marL="4572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zh-CN" altLang="en-US" sz="1900" b="1" dirty="0"/>
              <a:t>自己保持警醒：</a:t>
            </a:r>
            <a:r>
              <a:rPr lang="zh-CN" altLang="en-US" sz="1900" i="1" dirty="0"/>
              <a:t>“务要儆醒，在真道上站立得稳，要作大丈夫，要刚强。”</a:t>
            </a:r>
            <a:r>
              <a:rPr lang="zh-CN" altLang="en-US" sz="1900" dirty="0"/>
              <a:t>（林前</a:t>
            </a:r>
            <a:r>
              <a:rPr lang="en-CA" altLang="zh-CN" sz="1900" dirty="0"/>
              <a:t>16:13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 marL="4572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zh-CN" altLang="en-US" sz="1900" b="1" dirty="0"/>
              <a:t>忠心教导百姓神的话语：</a:t>
            </a:r>
            <a:r>
              <a:rPr lang="zh-CN" altLang="en-US" sz="1900" i="1" dirty="0"/>
              <a:t>“</a:t>
            </a:r>
            <a:r>
              <a:rPr lang="en-CA" altLang="zh-CN" sz="1900" i="1" dirty="0"/>
              <a:t>…</a:t>
            </a:r>
            <a:r>
              <a:rPr lang="zh-CN" altLang="en-US" sz="1900" i="1" dirty="0"/>
              <a:t>因为神的旨意，我并没有一样避讳不传给你们的。”</a:t>
            </a:r>
            <a:r>
              <a:rPr lang="zh-CN" altLang="en-US" sz="1900" dirty="0"/>
              <a:t>（徒</a:t>
            </a:r>
            <a:r>
              <a:rPr lang="en-CA" altLang="zh-CN" sz="1900" dirty="0"/>
              <a:t>20:27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 marL="4572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zh-CN" altLang="en-US" sz="1900" b="1" dirty="0"/>
              <a:t>提醒百姓分辨错谬：</a:t>
            </a:r>
            <a:r>
              <a:rPr lang="zh-CN" altLang="en-US" sz="1900" i="1" dirty="0"/>
              <a:t>“这些先知向你们说预言，你们不要听他们的话</a:t>
            </a:r>
            <a:r>
              <a:rPr lang="en-US" altLang="zh-CN" sz="1900" i="1" dirty="0"/>
              <a:t>……</a:t>
            </a:r>
            <a:r>
              <a:rPr lang="zh-CN" altLang="en-US" sz="1900" i="1" dirty="0"/>
              <a:t>”</a:t>
            </a:r>
            <a:r>
              <a:rPr lang="zh-CN" altLang="en-US" sz="1900" dirty="0"/>
              <a:t>（耶</a:t>
            </a:r>
            <a:r>
              <a:rPr lang="en-CA" altLang="zh-CN" sz="1900" dirty="0"/>
              <a:t>23:16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 marL="4572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zh-CN" altLang="en-US" sz="1900" b="1" dirty="0"/>
              <a:t>为百姓祷告：</a:t>
            </a:r>
            <a:r>
              <a:rPr lang="zh-CN" altLang="en-US" sz="1900" dirty="0"/>
              <a:t>“</a:t>
            </a:r>
            <a:r>
              <a:rPr lang="en-US" altLang="zh-Hans" sz="1900" i="1" dirty="0"/>
              <a:t>17</a:t>
            </a:r>
            <a:r>
              <a:rPr lang="zh-CN" altLang="en-US" sz="1900" i="1" dirty="0"/>
              <a:t> 求我们主耶稣基督的　神，荣耀的父，将那赐人智慧和启示的灵赏给你们，使你们真知道他，</a:t>
            </a:r>
            <a:r>
              <a:rPr lang="en-US" altLang="zh-Hans" sz="1900" i="1" dirty="0"/>
              <a:t>18</a:t>
            </a:r>
            <a:r>
              <a:rPr lang="zh-CN" altLang="en-US" sz="1900" i="1" dirty="0"/>
              <a:t> 并且照明你们心中的眼睛，使你们知道</a:t>
            </a:r>
            <a:r>
              <a:rPr lang="en-CA" altLang="zh-CN" sz="1900" i="1" dirty="0"/>
              <a:t>…</a:t>
            </a:r>
            <a:r>
              <a:rPr lang="zh-CN" altLang="en-US" sz="1900" i="1" dirty="0"/>
              <a:t> ”</a:t>
            </a:r>
            <a:r>
              <a:rPr lang="zh-CN" altLang="en-US" sz="1900" dirty="0"/>
              <a:t>（弗</a:t>
            </a:r>
            <a:r>
              <a:rPr lang="en-CA" altLang="zh-CN" sz="1900" dirty="0"/>
              <a:t>1:17-23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 marL="4572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zh-CN" altLang="en-US" sz="1900" b="1" dirty="0"/>
              <a:t>等候神亲自印证</a:t>
            </a:r>
            <a:r>
              <a:rPr lang="en-CA" altLang="zh-CN" sz="1900" b="1" dirty="0"/>
              <a:t>/</a:t>
            </a:r>
            <a:r>
              <a:rPr lang="zh-CN" altLang="en-US" sz="1900" b="1" dirty="0"/>
              <a:t>实现祂的旨意：</a:t>
            </a:r>
            <a:r>
              <a:rPr lang="zh-CN" altLang="en-US" sz="1900" dirty="0"/>
              <a:t>“</a:t>
            </a:r>
            <a:r>
              <a:rPr lang="zh-CN" altLang="en-US" sz="1900" i="1" dirty="0"/>
              <a:t>我口所出的话也必如此，决不徒然返回</a:t>
            </a:r>
            <a:r>
              <a:rPr lang="en-US" altLang="zh-CN" sz="1900" i="1" dirty="0"/>
              <a:t>……</a:t>
            </a:r>
            <a:r>
              <a:rPr lang="zh-CN" altLang="en-US" sz="1900" i="1" dirty="0"/>
              <a:t>”</a:t>
            </a:r>
            <a:r>
              <a:rPr lang="zh-CN" altLang="en-US" sz="1900" dirty="0"/>
              <a:t>（赛</a:t>
            </a:r>
            <a:r>
              <a:rPr lang="en-CA" altLang="zh-CN" sz="1900" dirty="0"/>
              <a:t>55:11</a:t>
            </a:r>
            <a:r>
              <a:rPr lang="zh-CN" altLang="en-US" sz="1900" dirty="0"/>
              <a:t>）</a:t>
            </a:r>
            <a:endParaRPr lang="en-CA" altLang="zh-CN" sz="19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F75C4C7F-CD54-04D0-7A2C-596DC1DE7F40}"/>
              </a:ext>
            </a:extLst>
          </p:cNvPr>
          <p:cNvSpPr/>
          <p:nvPr/>
        </p:nvSpPr>
        <p:spPr>
          <a:xfrm>
            <a:off x="9311951" y="1513097"/>
            <a:ext cx="2369975" cy="1064306"/>
          </a:xfrm>
          <a:prstGeom prst="borderCallout1">
            <a:avLst>
              <a:gd name="adj1" fmla="val 18750"/>
              <a:gd name="adj2" fmla="val -8333"/>
              <a:gd name="adj3" fmla="val 112500"/>
              <a:gd name="adj4" fmla="val -2776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落实使命时所遭遇的困难和应对的属灵原则也可参考：尼</a:t>
            </a:r>
            <a:r>
              <a:rPr lang="en-CA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4-6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1666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50488-E2D4-F088-9C08-F00C67A0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异象使命之于“属灵领袖的责任”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5D394-4DA8-F01B-8E2F-80D7AAD13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600" b="1" dirty="0"/>
              <a:t>4</a:t>
            </a:r>
            <a:r>
              <a:rPr lang="zh-CN" altLang="en-US" sz="2600" b="1" dirty="0"/>
              <a:t>、传承</a:t>
            </a:r>
            <a:endParaRPr lang="en-CA" altLang="zh-CN" sz="2600" b="1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600" b="1" dirty="0"/>
              <a:t>1</a:t>
            </a:r>
            <a:r>
              <a:rPr lang="zh-CN" altLang="en-US" sz="2600" b="1" dirty="0"/>
              <a:t>）教导下一代信徒：</a:t>
            </a:r>
            <a:endParaRPr lang="en-CA" altLang="zh-CN" sz="26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600" i="1" dirty="0"/>
              <a:t>“我今日所吩咐你的话都要记在心上，也要殷勤教训你的儿女</a:t>
            </a:r>
            <a:r>
              <a:rPr lang="en-US" altLang="zh-CN" sz="2600" i="1" dirty="0"/>
              <a:t>……</a:t>
            </a:r>
            <a:r>
              <a:rPr lang="zh-CN" altLang="en-US" sz="2600" i="1" dirty="0"/>
              <a:t>”</a:t>
            </a:r>
            <a:r>
              <a:rPr lang="zh-CN" altLang="en-US" sz="2600" dirty="0"/>
              <a:t>（申</a:t>
            </a:r>
            <a:r>
              <a:rPr lang="en-CA" altLang="zh-CN" sz="2600" dirty="0"/>
              <a:t>6:6-7</a:t>
            </a:r>
            <a:r>
              <a:rPr lang="zh-CN" altLang="en-US" sz="2600" dirty="0"/>
              <a:t>）</a:t>
            </a:r>
            <a:endParaRPr lang="en-US" altLang="zh-CN" sz="26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600" i="1" dirty="0"/>
              <a:t>“我们不将这些事向他们的子孙隐瞒，要将耶和华的美德和他的能力，并他奇妙的作为，述说给后代</a:t>
            </a:r>
            <a:r>
              <a:rPr lang="en-US" altLang="zh-CN" sz="2600" i="1" dirty="0"/>
              <a:t>……</a:t>
            </a:r>
            <a:r>
              <a:rPr lang="zh-CN" altLang="en-US" sz="2600" i="1" dirty="0"/>
              <a:t>使将要生的后代子孙可以晓得。”</a:t>
            </a:r>
            <a:r>
              <a:rPr lang="zh-CN" altLang="en-US" sz="2600" dirty="0"/>
              <a:t>（诗</a:t>
            </a:r>
            <a:r>
              <a:rPr lang="en-CA" altLang="zh-CN" sz="2600" dirty="0"/>
              <a:t>78:4-7</a:t>
            </a:r>
            <a:r>
              <a:rPr lang="zh-CN" altLang="en-US" sz="2600" dirty="0"/>
              <a:t>）</a:t>
            </a:r>
            <a:endParaRPr lang="en-CA" altLang="zh-CN" sz="2600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600" b="1" dirty="0"/>
              <a:t>2</a:t>
            </a:r>
            <a:r>
              <a:rPr lang="zh-CN" altLang="en-US" sz="2600" b="1" dirty="0"/>
              <a:t>）识别神的拣选</a:t>
            </a:r>
            <a:r>
              <a:rPr lang="en-CA" altLang="zh-CN" sz="2600" b="1" dirty="0"/>
              <a:t>&amp;</a:t>
            </a:r>
            <a:r>
              <a:rPr lang="zh-CN" altLang="en-US" sz="2600" b="1" dirty="0"/>
              <a:t>培养下一代领袖：</a:t>
            </a:r>
            <a:endParaRPr lang="en-CA" altLang="zh-CN" sz="26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600" dirty="0"/>
              <a:t>对异象使命的认识：与前任一致</a:t>
            </a:r>
            <a:endParaRPr lang="en-CA" altLang="zh-CN" sz="26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600" dirty="0"/>
              <a:t>心志</a:t>
            </a:r>
            <a:r>
              <a:rPr lang="en-CA" altLang="zh-CN" sz="2600" dirty="0"/>
              <a:t>&amp;</a:t>
            </a:r>
            <a:r>
              <a:rPr lang="zh-CN" altLang="en-US" sz="2600" dirty="0"/>
              <a:t>生命：与前任一致</a:t>
            </a:r>
            <a:endParaRPr lang="en-CA" altLang="zh-CN" sz="2600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2600" dirty="0"/>
              <a:t>例子：</a:t>
            </a:r>
            <a:endParaRPr lang="en-CA" altLang="zh-CN" sz="2600" dirty="0"/>
          </a:p>
          <a:p>
            <a:pPr marL="457200">
              <a:lnSpc>
                <a:spcPct val="13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zh-CN" altLang="en-US" sz="2600" dirty="0"/>
              <a:t>摩西 </a:t>
            </a:r>
            <a:r>
              <a:rPr lang="zh-CN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zh-CN" altLang="en-US" sz="2600" dirty="0"/>
              <a:t> 约书亚（出</a:t>
            </a:r>
            <a:r>
              <a:rPr lang="en-CA" altLang="zh-CN" sz="2600" dirty="0"/>
              <a:t>24:13</a:t>
            </a:r>
            <a:r>
              <a:rPr lang="zh-CN" altLang="en-US" sz="2600" dirty="0"/>
              <a:t>；申</a:t>
            </a:r>
            <a:r>
              <a:rPr lang="en-CA" altLang="zh-CN" sz="2600" dirty="0"/>
              <a:t>31:7-8, 34:9</a:t>
            </a:r>
            <a:r>
              <a:rPr lang="zh-CN" altLang="en-US" sz="2600" dirty="0"/>
              <a:t>；民</a:t>
            </a:r>
            <a:r>
              <a:rPr lang="en-CA" altLang="zh-CN" sz="2600" dirty="0"/>
              <a:t>27:18-20</a:t>
            </a:r>
            <a:r>
              <a:rPr lang="zh-CN" altLang="en-US" sz="2600" dirty="0"/>
              <a:t>；书</a:t>
            </a:r>
            <a:r>
              <a:rPr lang="en-CA" altLang="zh-CN" sz="2600" dirty="0"/>
              <a:t>1:1-2</a:t>
            </a:r>
            <a:r>
              <a:rPr lang="zh-CN" altLang="en-US" sz="2600" dirty="0"/>
              <a:t>）</a:t>
            </a:r>
            <a:endParaRPr lang="en-CA" altLang="zh-CN" sz="2600" dirty="0"/>
          </a:p>
          <a:p>
            <a:pPr marL="457200">
              <a:lnSpc>
                <a:spcPct val="13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zh-CN" altLang="en-US" sz="2600" dirty="0"/>
              <a:t>以利亚 </a:t>
            </a:r>
            <a:r>
              <a:rPr lang="zh-CN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zh-CN" altLang="en-US" sz="2600" dirty="0"/>
              <a:t>以利沙（王上</a:t>
            </a:r>
            <a:r>
              <a:rPr lang="en-CA" altLang="zh-CN" sz="2600" dirty="0"/>
              <a:t>19:16</a:t>
            </a:r>
            <a:r>
              <a:rPr lang="zh-CN" altLang="en-US" sz="2600" dirty="0"/>
              <a:t>，</a:t>
            </a:r>
            <a:r>
              <a:rPr lang="en-CA" altLang="zh-CN" sz="2600" dirty="0"/>
              <a:t>19-21</a:t>
            </a:r>
            <a:r>
              <a:rPr lang="zh-CN" altLang="en-US" sz="2600" dirty="0"/>
              <a:t>；王下</a:t>
            </a:r>
            <a:r>
              <a:rPr lang="en-CA" altLang="zh-CN" sz="2600" dirty="0"/>
              <a:t>2:9-15</a:t>
            </a:r>
            <a:r>
              <a:rPr lang="zh-CN" altLang="en-US" sz="2600" dirty="0"/>
              <a:t>，</a:t>
            </a:r>
            <a:r>
              <a:rPr lang="en-CA" altLang="zh-CN" sz="2600" dirty="0"/>
              <a:t>3:11</a:t>
            </a:r>
            <a:r>
              <a:rPr lang="zh-CN" altLang="en-US" sz="2600" dirty="0"/>
              <a:t>）</a:t>
            </a:r>
            <a:endParaRPr lang="en-CA" altLang="zh-CN" sz="2600" dirty="0"/>
          </a:p>
          <a:p>
            <a:pPr marL="4572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zh-CN" altLang="en-US" sz="2600" dirty="0"/>
              <a:t>保罗 </a:t>
            </a:r>
            <a:r>
              <a:rPr lang="zh-CN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zh-CN" altLang="en-US" sz="2600" dirty="0"/>
              <a:t>提摩太（徒</a:t>
            </a:r>
            <a:r>
              <a:rPr lang="en-CA" altLang="zh-CN" sz="2600" dirty="0"/>
              <a:t>16:1-3</a:t>
            </a:r>
            <a:r>
              <a:rPr lang="zh-CN" altLang="en-US" sz="2600" dirty="0"/>
              <a:t>；提前</a:t>
            </a:r>
            <a:r>
              <a:rPr lang="en-CA" altLang="zh-CN" sz="2600" dirty="0"/>
              <a:t>1:2</a:t>
            </a:r>
            <a:r>
              <a:rPr lang="zh-CN" altLang="en-US" sz="2600" dirty="0"/>
              <a:t>；腓</a:t>
            </a:r>
            <a:r>
              <a:rPr lang="en-CA" altLang="zh-CN" sz="2600" dirty="0"/>
              <a:t>2:19-22</a:t>
            </a:r>
            <a:r>
              <a:rPr lang="zh-CN" altLang="en-US" sz="2600" dirty="0"/>
              <a:t>；提后</a:t>
            </a:r>
            <a:r>
              <a:rPr lang="en-CA" altLang="zh-CN" sz="2600" dirty="0"/>
              <a:t>2:2</a:t>
            </a:r>
            <a:r>
              <a:rPr lang="zh-CN" altLang="en-US" sz="2600" dirty="0"/>
              <a:t>）</a:t>
            </a:r>
            <a:endParaRPr lang="en-CA" altLang="zh-CN" sz="26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D4E7F596-99A3-C288-8820-9A15049C19BE}"/>
              </a:ext>
            </a:extLst>
          </p:cNvPr>
          <p:cNvSpPr/>
          <p:nvPr/>
        </p:nvSpPr>
        <p:spPr>
          <a:xfrm>
            <a:off x="9255968" y="4447315"/>
            <a:ext cx="2631232" cy="1561599"/>
          </a:xfrm>
          <a:prstGeom prst="borderCallout1">
            <a:avLst>
              <a:gd name="adj1" fmla="val 18750"/>
              <a:gd name="adj2" fmla="val -8333"/>
              <a:gd name="adj3" fmla="val 93665"/>
              <a:gd name="adj4" fmla="val -3347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产生继任者的模式：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上帝拣选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跟从前任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前任传授（设立</a:t>
            </a:r>
            <a:r>
              <a:rPr lang="en-CA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按立）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群体印证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4889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2B825-AA9E-E771-72EE-BC5AA5755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异象使命之于“属灵领袖的责任”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25957-AC3B-72E6-06A6-1B5A5C3D8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2200" b="1" dirty="0"/>
              <a:t>领袖当根据异象和使命，来</a:t>
            </a:r>
            <a:r>
              <a:rPr lang="zh-CN" altLang="en-US" sz="2200" b="1" u="sng" dirty="0"/>
              <a:t>制定</a:t>
            </a:r>
            <a:r>
              <a:rPr lang="zh-CN" altLang="en-US" sz="2200" b="1" dirty="0"/>
              <a:t>最适合</a:t>
            </a:r>
            <a:r>
              <a:rPr lang="zh-CN" altLang="en-US" sz="2200" b="1" u="sng" dirty="0"/>
              <a:t>落实该异象和使命</a:t>
            </a:r>
            <a:r>
              <a:rPr lang="zh-CN" altLang="en-US" sz="2200" b="1" dirty="0"/>
              <a:t>的教会（治理</a:t>
            </a:r>
            <a:r>
              <a:rPr lang="en-CA" altLang="zh-CN" sz="2200" b="1" dirty="0"/>
              <a:t>/</a:t>
            </a:r>
            <a:r>
              <a:rPr lang="zh-CN" altLang="en-US" sz="2200" b="1" dirty="0"/>
              <a:t>事工）模式</a:t>
            </a:r>
            <a:endParaRPr lang="en-CA" altLang="zh-CN" sz="2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b="1" dirty="0"/>
              <a:t>举例：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b="1" dirty="0"/>
              <a:t>治理模式：</a:t>
            </a:r>
            <a:r>
              <a:rPr lang="en-CA" altLang="zh-CN" sz="2000" i="1" dirty="0"/>
              <a:t>1</a:t>
            </a:r>
            <a:r>
              <a:rPr lang="zh-CN" altLang="en-US" sz="2000" i="1" dirty="0"/>
              <a:t>那时，门徒增多，有说希腊话的犹太人向希伯来人发怨言，因为在天天的供给上忽略了他们的寡妇。</a:t>
            </a:r>
            <a:r>
              <a:rPr lang="en-CA" altLang="zh-CN" sz="2000" i="1" dirty="0"/>
              <a:t>2</a:t>
            </a:r>
            <a:r>
              <a:rPr lang="zh-CN" altLang="en-US" sz="2000" i="1" dirty="0"/>
              <a:t>十二使徒叫众门徒来，对他们说：</a:t>
            </a:r>
            <a:r>
              <a:rPr lang="en-US" altLang="zh-CN" sz="2000" i="1" dirty="0"/>
              <a:t>『</a:t>
            </a:r>
            <a:r>
              <a:rPr lang="zh-CN" altLang="en-US" sz="2000" i="1" dirty="0"/>
              <a:t>我们撇下神的道去管理饭食，原是不合宜的。</a:t>
            </a:r>
            <a:r>
              <a:rPr lang="en-CA" altLang="zh-CN" sz="2000" i="1" dirty="0"/>
              <a:t>3</a:t>
            </a:r>
            <a:r>
              <a:rPr lang="zh-CN" altLang="en-US" sz="2000" i="1" dirty="0"/>
              <a:t>所以弟兄们，当从你们中间</a:t>
            </a:r>
            <a:r>
              <a:rPr lang="zh-CN" altLang="en-US" sz="2000" i="1" u="sng" dirty="0"/>
              <a:t>选出七个有好名声、被圣灵充满、智慧充足的人，我们就派他们管理这事</a:t>
            </a:r>
            <a:r>
              <a:rPr lang="zh-CN" altLang="en-US" sz="2000" i="1" dirty="0"/>
              <a:t>。但我们要</a:t>
            </a:r>
            <a:r>
              <a:rPr lang="zh-CN" altLang="en-US" sz="2000" i="1" u="sng" dirty="0"/>
              <a:t>专心以祈祷、传道为事</a:t>
            </a:r>
            <a:r>
              <a:rPr lang="zh-CN" altLang="en-US" sz="2000" i="1" dirty="0"/>
              <a:t>。</a:t>
            </a:r>
            <a:r>
              <a:rPr lang="en-US" altLang="zh-CN" sz="2000" i="1" dirty="0"/>
              <a:t>』</a:t>
            </a:r>
            <a:r>
              <a:rPr lang="zh-CN" altLang="en-US" sz="2000" dirty="0"/>
              <a:t>（徒</a:t>
            </a:r>
            <a:r>
              <a:rPr lang="en-CA" altLang="zh-CN" sz="2000" dirty="0"/>
              <a:t>6:1-7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b="1" dirty="0"/>
              <a:t>事工模式：</a:t>
            </a:r>
            <a:r>
              <a:rPr lang="en-CA" altLang="zh-CN" sz="2000" i="1" dirty="0"/>
              <a:t>36 </a:t>
            </a:r>
            <a:r>
              <a:rPr lang="zh-CN" altLang="en-US" sz="2000" i="1" dirty="0"/>
              <a:t>过了些日子，保罗对巴拿巴说：</a:t>
            </a:r>
            <a:r>
              <a:rPr lang="en-US" altLang="zh-CN" sz="2000" i="1" dirty="0"/>
              <a:t>『</a:t>
            </a:r>
            <a:r>
              <a:rPr lang="zh-CN" altLang="en-US" sz="2000" i="1" dirty="0"/>
              <a:t>我们可以回到从前宣传主道的各城，看望弟兄们景况如何。</a:t>
            </a:r>
            <a:r>
              <a:rPr lang="en-US" altLang="zh-CN" sz="2000" i="1" dirty="0"/>
              <a:t>』37</a:t>
            </a:r>
            <a:r>
              <a:rPr lang="zh-CN" altLang="en-US" sz="2000" i="1" dirty="0"/>
              <a:t>巴拿巴有意要带称呼马可的约翰同去；</a:t>
            </a:r>
            <a:r>
              <a:rPr lang="en-CA" altLang="zh-CN" sz="2000" i="1" dirty="0"/>
              <a:t>38 </a:t>
            </a:r>
            <a:r>
              <a:rPr lang="zh-CN" altLang="en-US" sz="2000" i="1" dirty="0"/>
              <a:t>但保罗因为马可从前在旁非利亚离开他们，不和他们同去做工，就以为不可带他去。</a:t>
            </a:r>
            <a:r>
              <a:rPr lang="en-CA" altLang="zh-CN" sz="2000" i="1" dirty="0"/>
              <a:t>39</a:t>
            </a:r>
            <a:r>
              <a:rPr lang="zh-CN" altLang="en-US" sz="2000" i="1" dirty="0"/>
              <a:t>于是二人起了争论，甚至</a:t>
            </a:r>
            <a:r>
              <a:rPr lang="zh-CN" altLang="en-US" sz="2000" i="1" u="sng" dirty="0"/>
              <a:t>彼此分开</a:t>
            </a:r>
            <a:r>
              <a:rPr lang="zh-CN" altLang="en-US" sz="2000" i="1" dirty="0"/>
              <a:t>。</a:t>
            </a:r>
            <a:r>
              <a:rPr lang="zh-CN" altLang="en-US" sz="2000" i="1" u="sng" dirty="0"/>
              <a:t>巴拿巴带着马可，坐船往塞浦路斯去</a:t>
            </a:r>
            <a:r>
              <a:rPr lang="zh-CN" altLang="en-US" sz="2000" i="1" dirty="0"/>
              <a:t>；</a:t>
            </a:r>
            <a:r>
              <a:rPr lang="en-CA" altLang="zh-CN" sz="2000" i="1" dirty="0"/>
              <a:t>40 </a:t>
            </a:r>
            <a:r>
              <a:rPr lang="zh-CN" altLang="en-US" sz="2000" i="1" u="sng" dirty="0"/>
              <a:t>保罗拣选了西拉，也出去</a:t>
            </a:r>
            <a:r>
              <a:rPr lang="zh-CN" altLang="en-US" sz="2000" i="1" dirty="0"/>
              <a:t>，蒙弟兄们把他交于主的恩中。</a:t>
            </a:r>
            <a:r>
              <a:rPr lang="en-CA" altLang="zh-CN" sz="2000" i="1" dirty="0"/>
              <a:t>41</a:t>
            </a:r>
            <a:r>
              <a:rPr lang="zh-CN" altLang="en-US" sz="2000" i="1" dirty="0"/>
              <a:t>他就</a:t>
            </a:r>
            <a:r>
              <a:rPr lang="zh-CN" altLang="en-US" sz="2000" i="1" u="sng" dirty="0"/>
              <a:t>走遍叙利亚、基利家，坚固众教会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（徒</a:t>
            </a:r>
            <a:r>
              <a:rPr lang="en-CA" altLang="zh-CN" sz="2000" dirty="0"/>
              <a:t>15:36-41</a:t>
            </a:r>
            <a:r>
              <a:rPr lang="zh-CN" altLang="en-US" sz="2000" dirty="0"/>
              <a:t>）</a:t>
            </a:r>
            <a:endParaRPr lang="en-CA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085328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41AC-4D43-736F-F17D-376BF802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异象使命之于“教会</a:t>
            </a:r>
            <a:r>
              <a:rPr lang="en-CA" altLang="zh-CN" b="1" dirty="0"/>
              <a:t>/</a:t>
            </a:r>
            <a:r>
              <a:rPr lang="zh-CN" altLang="en-US" b="1" dirty="0"/>
              <a:t>个人”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AE883-2DDA-3CCA-50AB-7B33FC56E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2400" b="1" i="1" dirty="0"/>
              <a:t>没有异象（启示），民就放肆</a:t>
            </a:r>
            <a:r>
              <a:rPr lang="en-CA" altLang="zh-CN" sz="2400" b="1" i="1" dirty="0"/>
              <a:t>…</a:t>
            </a:r>
            <a:r>
              <a:rPr lang="zh-CN" altLang="en-US" sz="2400" b="1" i="1" dirty="0"/>
              <a:t> </a:t>
            </a:r>
            <a:r>
              <a:rPr lang="zh-CN" altLang="en-US" sz="2400" b="1" dirty="0"/>
              <a:t>（箴言</a:t>
            </a:r>
            <a:r>
              <a:rPr lang="en-CA" altLang="zh-CN" sz="2400" b="1" dirty="0"/>
              <a:t>29:18</a:t>
            </a:r>
            <a:r>
              <a:rPr lang="zh-CN" altLang="en-US" sz="2400" b="1" dirty="0"/>
              <a:t>）</a:t>
            </a:r>
            <a:endParaRPr lang="en-CA" altLang="zh-CN" sz="24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400" b="1" dirty="0"/>
              <a:t>若没有异象和使命，那各人就会按自己看为好的而行，这将导致：</a:t>
            </a:r>
            <a:endParaRPr lang="en-CA" altLang="zh-CN" sz="24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1</a:t>
            </a:r>
            <a:r>
              <a:rPr lang="zh-CN" altLang="en-US" sz="2000" b="1" dirty="0"/>
              <a:t>、方向上：</a:t>
            </a:r>
            <a:endParaRPr lang="en-CA" altLang="zh-CN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dirty="0"/>
              <a:t>1) </a:t>
            </a:r>
            <a:r>
              <a:rPr lang="zh-CN" altLang="en-US" sz="2000" dirty="0"/>
              <a:t>没有方向、停滞不前（如：一直那些人、一直在查经）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2000" dirty="0"/>
              <a:t>容易被眼前的事务淹没、只处理眼前的问题（冲突、情绪、需求）而忽视长远的发展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dirty="0"/>
              <a:t>没有生命成长路线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dirty="0"/>
              <a:t>2) </a:t>
            </a:r>
            <a:r>
              <a:rPr lang="zh-CN" altLang="en-US" sz="2000" dirty="0"/>
              <a:t>朝不同方向使力、四分五裂（教义？生命？）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2</a:t>
            </a:r>
            <a:r>
              <a:rPr lang="zh-CN" altLang="en-US" sz="2000" b="1" dirty="0"/>
              <a:t>、本质上：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dirty="0"/>
              <a:t>易受环境影响，教会性质逐渐变味（慈善组织？宗教俱乐部？）</a:t>
            </a:r>
            <a:endParaRPr lang="en-CA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77509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E3E25-091C-9832-C8B8-10EB10D10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异象使命之于教会</a:t>
            </a:r>
            <a:r>
              <a:rPr lang="en-CA" altLang="zh-CN" b="1" dirty="0"/>
              <a:t>/</a:t>
            </a:r>
            <a:r>
              <a:rPr lang="zh-CN" altLang="en-US" b="1" dirty="0"/>
              <a:t>个人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99215-EC62-79EC-B12B-B4A0F6086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000" b="1" dirty="0"/>
              <a:t>3</a:t>
            </a:r>
            <a:r>
              <a:rPr lang="zh-CN" altLang="en-US" sz="2000" b="1" dirty="0"/>
              <a:t>、治理上：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2000" dirty="0"/>
              <a:t>教会治理</a:t>
            </a:r>
            <a:r>
              <a:rPr lang="en-CA" altLang="zh-CN" sz="2000" dirty="0"/>
              <a:t>/</a:t>
            </a:r>
            <a:r>
              <a:rPr lang="zh-CN" altLang="en-US" sz="2000" dirty="0"/>
              <a:t>事工模式缺乏目标和依归（如：大教会</a:t>
            </a:r>
            <a:r>
              <a:rPr lang="en-CA" altLang="zh-CN" sz="2000" dirty="0"/>
              <a:t>/</a:t>
            </a:r>
            <a:r>
              <a:rPr lang="zh-CN" altLang="en-US" sz="2000" dirty="0"/>
              <a:t>小教会？长老制</a:t>
            </a:r>
            <a:r>
              <a:rPr lang="en-CA" altLang="zh-CN" sz="2000" dirty="0"/>
              <a:t>/</a:t>
            </a:r>
            <a:r>
              <a:rPr lang="zh-CN" altLang="en-US" sz="2000" dirty="0"/>
              <a:t>主教制</a:t>
            </a:r>
            <a:r>
              <a:rPr lang="en-CA" altLang="zh-CN" sz="2000" dirty="0"/>
              <a:t>/</a:t>
            </a:r>
            <a:r>
              <a:rPr lang="zh-CN" altLang="en-US" sz="2000" dirty="0"/>
              <a:t>会众制？）</a:t>
            </a:r>
            <a:endParaRPr lang="en-CA" altLang="zh-CN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>
                <a:solidFill>
                  <a:srgbClr val="FF0000"/>
                </a:solidFill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</a:rPr>
              <a:t>、牧养上：</a:t>
            </a:r>
            <a:endParaRPr lang="en-CA" altLang="zh-CN" sz="2000" b="1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2000" dirty="0">
                <a:solidFill>
                  <a:srgbClr val="FF0000"/>
                </a:solidFill>
              </a:rPr>
              <a:t>以“解决问题</a:t>
            </a:r>
            <a:r>
              <a:rPr lang="en-CA" altLang="zh-CN" sz="2000" dirty="0">
                <a:solidFill>
                  <a:srgbClr val="FF0000"/>
                </a:solidFill>
              </a:rPr>
              <a:t>/</a:t>
            </a:r>
            <a:r>
              <a:rPr lang="zh-CN" altLang="en-US" sz="2000" dirty="0">
                <a:solidFill>
                  <a:srgbClr val="FF0000"/>
                </a:solidFill>
              </a:rPr>
              <a:t>满足需要” 取代 “建造生命”</a:t>
            </a:r>
            <a:r>
              <a:rPr lang="en-CA" altLang="zh-CN" sz="2000" dirty="0">
                <a:solidFill>
                  <a:srgbClr val="FF0000"/>
                </a:solidFill>
              </a:rPr>
              <a:t>/</a:t>
            </a:r>
            <a:r>
              <a:rPr lang="zh-CN" altLang="en-US" sz="2000" dirty="0">
                <a:solidFill>
                  <a:srgbClr val="FF0000"/>
                </a:solidFill>
              </a:rPr>
              <a:t>“荣耀上帝” </a:t>
            </a:r>
            <a:r>
              <a:rPr lang="en-CA" altLang="zh-CN" sz="2000" dirty="0">
                <a:solidFill>
                  <a:srgbClr val="FF0000"/>
                </a:solidFill>
              </a:rPr>
              <a:t>*</a:t>
            </a:r>
            <a:endParaRPr lang="en-CA" altLang="zh-CN" sz="2000" i="1" dirty="0">
              <a:solidFill>
                <a:srgbClr val="FF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5</a:t>
            </a:r>
            <a:r>
              <a:rPr lang="zh-CN" altLang="en-US" sz="2000" b="1" dirty="0"/>
              <a:t>、果效上：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dirty="0"/>
              <a:t>忙碌</a:t>
            </a:r>
            <a:r>
              <a:rPr lang="en-CA" altLang="zh-CN" sz="2000" dirty="0"/>
              <a:t>/</a:t>
            </a:r>
            <a:r>
              <a:rPr lang="zh-CN" altLang="en-US" sz="2000" dirty="0"/>
              <a:t>热闹，但没有真实的属灵果子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913002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8BD7B-71DE-ED49-B2C5-8110D048A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b="1" dirty="0"/>
              <a:t>异象使命之于“教会</a:t>
            </a:r>
            <a:r>
              <a:rPr lang="en-CA" altLang="zh-CN" b="1" dirty="0"/>
              <a:t>/</a:t>
            </a:r>
            <a:r>
              <a:rPr lang="zh-CN" altLang="en-US" b="1" dirty="0"/>
              <a:t>个人的需要”</a:t>
            </a:r>
            <a:endParaRPr lang="en-CA" altLang="zh-CN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78CD5-A48B-D0C0-1D9C-DE00B3874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2000" i="1" dirty="0"/>
              <a:t>“你们要先求祂的国和祂的义，这些东西都要加给你们了。”</a:t>
            </a:r>
            <a:r>
              <a:rPr lang="zh-CN" altLang="en-US" sz="2000" dirty="0"/>
              <a:t>（太</a:t>
            </a:r>
            <a:r>
              <a:rPr lang="en-CA" altLang="zh-CN" sz="2000" dirty="0"/>
              <a:t>6:33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2000" i="1" dirty="0"/>
              <a:t>“我差你们出去的时候</a:t>
            </a:r>
            <a:r>
              <a:rPr lang="en-US" altLang="zh-CN" sz="2000" i="1" dirty="0"/>
              <a:t>……</a:t>
            </a:r>
            <a:r>
              <a:rPr lang="zh-CN" altLang="en-US" sz="2000" i="1" dirty="0"/>
              <a:t>你们缺少什么没有？他们说：没有。”</a:t>
            </a:r>
            <a:r>
              <a:rPr lang="zh-CN" altLang="en-US" sz="2000" dirty="0"/>
              <a:t>（路</a:t>
            </a:r>
            <a:r>
              <a:rPr lang="en-CA" altLang="zh-CN" sz="2000" dirty="0"/>
              <a:t>22:35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2000" i="1" dirty="0"/>
              <a:t>“你当倚靠耶和华而行善，住在地上，以祂的信实为粮；又要以耶和华为乐，祂就将你心里所求的赐给你。当将你的事交托耶和华，并倚靠祂，祂就必成全。祂要使你的公义如光发出，使你的公平明如正午。”</a:t>
            </a:r>
            <a:r>
              <a:rPr lang="zh-CN" altLang="en-US" sz="2000" dirty="0"/>
              <a:t>（诗</a:t>
            </a:r>
            <a:r>
              <a:rPr lang="en-CA" altLang="zh-CN" sz="2000" dirty="0"/>
              <a:t>37:3-6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zh-CN" altLang="en-US" sz="2000" b="1" dirty="0"/>
              <a:t>反思：</a:t>
            </a:r>
            <a:endParaRPr lang="en-CA" altLang="zh-CN" sz="20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2000" b="1" dirty="0">
                <a:solidFill>
                  <a:srgbClr val="FF0000"/>
                </a:solidFill>
              </a:rPr>
              <a:t>当我们说“我们需要</a:t>
            </a:r>
            <a:r>
              <a:rPr lang="en-CA" altLang="zh-CN" sz="2000" b="1" dirty="0">
                <a:solidFill>
                  <a:srgbClr val="FF0000"/>
                </a:solidFill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</a:rPr>
              <a:t>教会需要</a:t>
            </a:r>
            <a:r>
              <a:rPr lang="en-CA" altLang="zh-CN" sz="2000" b="1" dirty="0">
                <a:solidFill>
                  <a:srgbClr val="FF0000"/>
                </a:solidFill>
              </a:rPr>
              <a:t>…</a:t>
            </a:r>
            <a:r>
              <a:rPr lang="zh-CN" altLang="en-US" sz="2000" b="1" dirty="0">
                <a:solidFill>
                  <a:srgbClr val="FF0000"/>
                </a:solidFill>
              </a:rPr>
              <a:t>”的时候，是从神的异象与使命出发，看见“为了完成神的托付，我们真正缺少什么”？还是从“我的感觉”出发、进而思考和决定教会需要什么？</a:t>
            </a:r>
            <a:endParaRPr lang="en-CA" altLang="zh-CN" sz="2000" b="1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2000" dirty="0"/>
              <a:t>我们认为当先满足到我们的需要、然后再落实异象使命？还是先落实异象使命、相信神自会在我们落实的过程中将所需的加添给我们、并真实地经历到神的供应？</a:t>
            </a:r>
            <a:endParaRPr lang="en-CA" altLang="zh-CN" sz="20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2000" dirty="0"/>
              <a:t>神给人的使命中包含了“成全圣徒”（弗</a:t>
            </a:r>
            <a:r>
              <a:rPr lang="en-US" altLang="zh-CN" sz="2000" dirty="0"/>
              <a:t>4:12</a:t>
            </a:r>
            <a:r>
              <a:rPr lang="zh-CN" altLang="en-US" sz="2000" dirty="0"/>
              <a:t>）”，我们如何理解自身生命的成长和落实异象使命之间的关系？</a:t>
            </a:r>
            <a:endParaRPr lang="en-CA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210788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E455-28F0-EBB0-06F2-4999763A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本堂异象和使命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928C1-65A1-FB88-8299-2F078BBB6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898"/>
            <a:ext cx="10515600" cy="468406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b="1" dirty="0"/>
              <a:t>我们的使命：代代相传</a:t>
            </a:r>
            <a:endParaRPr lang="zh-CN" altLang="en-US" sz="2000" dirty="0"/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b="1" dirty="0"/>
              <a:t>摆上生命</a:t>
            </a:r>
            <a:r>
              <a:rPr lang="en-US" altLang="zh-CN" sz="1800" dirty="0"/>
              <a:t>——</a:t>
            </a:r>
            <a:r>
              <a:rPr lang="zh-CN" altLang="en-US" sz="1800" dirty="0"/>
              <a:t>让主替代（加</a:t>
            </a:r>
            <a:r>
              <a:rPr lang="en-US" altLang="zh-CN" sz="1800" dirty="0"/>
              <a:t>2:20</a:t>
            </a:r>
            <a:r>
              <a:rPr lang="zh-CN" altLang="en-US" sz="1800" dirty="0"/>
              <a:t>）、让主指引（罗</a:t>
            </a:r>
            <a:r>
              <a:rPr lang="en-US" altLang="zh-CN" sz="1800" dirty="0"/>
              <a:t>12:2</a:t>
            </a:r>
            <a:r>
              <a:rPr lang="zh-CN" altLang="en-US" sz="1800" dirty="0"/>
              <a:t>；加</a:t>
            </a:r>
            <a:r>
              <a:rPr lang="en-US" altLang="zh-CN" sz="1800" dirty="0"/>
              <a:t>6:8</a:t>
            </a:r>
            <a:r>
              <a:rPr lang="zh-CN" altLang="en-US" sz="1800" dirty="0"/>
              <a:t>）、让主使用（罗</a:t>
            </a:r>
            <a:r>
              <a:rPr lang="en-US" altLang="zh-CN" sz="1800" dirty="0"/>
              <a:t>6:12-13</a:t>
            </a:r>
            <a:r>
              <a:rPr lang="zh-CN" altLang="en-US" sz="1800" dirty="0"/>
              <a:t>）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b="1" dirty="0"/>
              <a:t>彰显生命</a:t>
            </a:r>
            <a:r>
              <a:rPr lang="en-US" altLang="zh-CN" sz="1800" dirty="0"/>
              <a:t>——</a:t>
            </a:r>
            <a:r>
              <a:rPr lang="zh-CN" altLang="en-US" sz="1800" dirty="0"/>
              <a:t>信靠顺服（赛</a:t>
            </a:r>
            <a:r>
              <a:rPr lang="en-US" altLang="zh-CN" sz="1800" dirty="0"/>
              <a:t>28:16</a:t>
            </a:r>
            <a:r>
              <a:rPr lang="zh-CN" altLang="en-US" sz="1800" dirty="0"/>
              <a:t>；腓</a:t>
            </a:r>
            <a:r>
              <a:rPr lang="en-US" altLang="zh-CN" sz="1800" dirty="0"/>
              <a:t>2:8</a:t>
            </a:r>
            <a:r>
              <a:rPr lang="zh-CN" altLang="en-US" sz="1800" dirty="0"/>
              <a:t>）、仁爱公义（提后</a:t>
            </a:r>
            <a:r>
              <a:rPr lang="en-US" altLang="zh-CN" sz="1800" dirty="0"/>
              <a:t>1:7</a:t>
            </a:r>
            <a:r>
              <a:rPr lang="zh-CN" altLang="en-US" sz="1800" dirty="0"/>
              <a:t>；申</a:t>
            </a:r>
            <a:r>
              <a:rPr lang="en-US" altLang="zh-CN" sz="1800" dirty="0"/>
              <a:t>16:20</a:t>
            </a:r>
            <a:r>
              <a:rPr lang="zh-CN" altLang="en-US" sz="1800" dirty="0"/>
              <a:t>）、平安喜乐（罗</a:t>
            </a:r>
            <a:r>
              <a:rPr lang="en-US" altLang="zh-CN" sz="1800" dirty="0"/>
              <a:t>15:13</a:t>
            </a:r>
            <a:r>
              <a:rPr lang="zh-CN" altLang="en-US" sz="1800" dirty="0"/>
              <a:t>；腓</a:t>
            </a:r>
            <a:r>
              <a:rPr lang="en-US" altLang="zh-CN" sz="1800" dirty="0"/>
              <a:t>4:7</a:t>
            </a:r>
            <a:r>
              <a:rPr lang="zh-CN" altLang="en-US" sz="1800" dirty="0"/>
              <a:t>）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b="1" dirty="0"/>
              <a:t>繁衍生命</a:t>
            </a:r>
            <a:r>
              <a:rPr lang="en-US" altLang="zh-CN" sz="1800" dirty="0"/>
              <a:t>——</a:t>
            </a:r>
            <a:r>
              <a:rPr lang="zh-CN" altLang="en-US" sz="1800" dirty="0"/>
              <a:t>产生信徒（太</a:t>
            </a:r>
            <a:r>
              <a:rPr lang="en-US" altLang="zh-CN" sz="1800" dirty="0"/>
              <a:t>28:19-20</a:t>
            </a:r>
            <a:r>
              <a:rPr lang="zh-CN" altLang="en-US" sz="1800" dirty="0"/>
              <a:t>；徒</a:t>
            </a:r>
            <a:r>
              <a:rPr lang="en-US" altLang="zh-CN" sz="1800" dirty="0"/>
              <a:t>1:8</a:t>
            </a:r>
            <a:r>
              <a:rPr lang="zh-CN" altLang="en-US" sz="1800" dirty="0"/>
              <a:t>；约</a:t>
            </a:r>
            <a:r>
              <a:rPr lang="en-US" altLang="zh-CN" sz="1800" dirty="0"/>
              <a:t>12:24</a:t>
            </a:r>
            <a:r>
              <a:rPr lang="zh-CN" altLang="en-US" sz="1800" dirty="0"/>
              <a:t>）、乳养信徒（林前</a:t>
            </a:r>
            <a:r>
              <a:rPr lang="en-US" altLang="zh-CN" sz="1800" dirty="0"/>
              <a:t>3:2</a:t>
            </a:r>
            <a:r>
              <a:rPr lang="zh-CN" altLang="en-US" sz="1800" dirty="0"/>
              <a:t>；帖前</a:t>
            </a:r>
            <a:r>
              <a:rPr lang="en-US" altLang="zh-CN" sz="1800" dirty="0"/>
              <a:t>2:1-13</a:t>
            </a:r>
            <a:r>
              <a:rPr lang="zh-CN" altLang="en-US" sz="1800" dirty="0"/>
              <a:t>）、差遣信徒（徒</a:t>
            </a:r>
            <a:r>
              <a:rPr lang="en-US" altLang="zh-CN" sz="1800" dirty="0"/>
              <a:t>13:1-3</a:t>
            </a:r>
            <a:r>
              <a:rPr lang="zh-CN" altLang="en-US" sz="1800" dirty="0"/>
              <a:t>；提后</a:t>
            </a:r>
            <a:r>
              <a:rPr lang="en-US" altLang="zh-CN" sz="1800" dirty="0"/>
              <a:t>2:2</a:t>
            </a:r>
            <a:r>
              <a:rPr lang="zh-CN" altLang="en-US" sz="1800" dirty="0"/>
              <a:t>）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b="1" dirty="0"/>
              <a:t>我们的异象：</a:t>
            </a:r>
            <a:r>
              <a:rPr lang="zh-CN" altLang="en-US" sz="2000" b="1" u="sng" dirty="0">
                <a:hlinkClick r:id="rId2"/>
              </a:rPr>
              <a:t>蒲公英</a:t>
            </a:r>
            <a:endParaRPr lang="zh-CN" altLang="en-US" sz="2000" dirty="0"/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b="1" dirty="0"/>
              <a:t>平凡低微</a:t>
            </a:r>
            <a:r>
              <a:rPr lang="en-US" altLang="zh-CN" sz="1800" dirty="0"/>
              <a:t>——</a:t>
            </a:r>
            <a:r>
              <a:rPr lang="zh-CN" altLang="en-US" sz="1800" dirty="0"/>
              <a:t>藉无能彰显圣父之全能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b="1" dirty="0"/>
              <a:t>随遇而安</a:t>
            </a:r>
            <a:r>
              <a:rPr lang="en-US" altLang="zh-CN" sz="1800" dirty="0"/>
              <a:t>——</a:t>
            </a:r>
            <a:r>
              <a:rPr lang="zh-CN" altLang="en-US" sz="1800" dirty="0"/>
              <a:t>藉信心随从圣灵之引领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800" b="1" dirty="0"/>
              <a:t>繁殖扩散</a:t>
            </a:r>
            <a:r>
              <a:rPr lang="en-US" altLang="zh-CN" sz="1800" dirty="0"/>
              <a:t>——</a:t>
            </a:r>
            <a:r>
              <a:rPr lang="zh-CN" altLang="en-US" sz="1800" dirty="0"/>
              <a:t>藉生养遍满圣子之国度</a:t>
            </a:r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791CFDE7-2198-C9C7-B3A7-C3153DFDC3CB}"/>
              </a:ext>
            </a:extLst>
          </p:cNvPr>
          <p:cNvSpPr/>
          <p:nvPr/>
        </p:nvSpPr>
        <p:spPr>
          <a:xfrm>
            <a:off x="5878286" y="3429000"/>
            <a:ext cx="5766318" cy="3063875"/>
          </a:xfrm>
          <a:prstGeom prst="borderCallout1">
            <a:avLst>
              <a:gd name="adj1" fmla="val 18750"/>
              <a:gd name="adj2" fmla="val -2839"/>
              <a:gd name="adj3" fmla="val 2766"/>
              <a:gd name="adj4" fmla="val -1305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为何要在全教会推动学习信条？为何不迁就一下不愿学习的肢体？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为何要请牧师？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为何理事会要改回称谓为“长议会”？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为何青少团契会讨论使用中文还是英文？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为何要推动小组作为关爱新人的首要单位？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为何不贷款买一栋属于我们教会自己的建筑？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为何不植堂？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5841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2049</TotalTime>
  <Words>4492</Words>
  <Application>Microsoft Macintosh PowerPoint</Application>
  <PresentationFormat>Widescreen</PresentationFormat>
  <Paragraphs>213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Wingdings</vt:lpstr>
      <vt:lpstr>Office Theme</vt:lpstr>
      <vt:lpstr>按照圣经作领袖: 异象使命</vt:lpstr>
      <vt:lpstr>什么是“异象”</vt:lpstr>
      <vt:lpstr>什么是“异象”</vt:lpstr>
      <vt:lpstr>“异象”的主要特征</vt:lpstr>
      <vt:lpstr>“异象”的主要特征</vt:lpstr>
      <vt:lpstr>什么是“使命”</vt:lpstr>
      <vt:lpstr>异象使命之于“属灵领袖”</vt:lpstr>
      <vt:lpstr>异象使命之于“属灵领袖”</vt:lpstr>
      <vt:lpstr>异象使命之于“属灵领袖的责任”</vt:lpstr>
      <vt:lpstr>异象使命之于“属灵领袖的责任”</vt:lpstr>
      <vt:lpstr>异象使命之于“属灵领袖的责任”</vt:lpstr>
      <vt:lpstr>异象使命之于“属灵领袖的责任”</vt:lpstr>
      <vt:lpstr>异象使命之于“属灵领袖的责任”</vt:lpstr>
      <vt:lpstr>异象使命之于“教会/个人”</vt:lpstr>
      <vt:lpstr>异象使命之于教会/个人</vt:lpstr>
      <vt:lpstr>异象使命之于“教会/个人的需要”</vt:lpstr>
      <vt:lpstr>本堂异象和使命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Wang</dc:creator>
  <cp:lastModifiedBy>Wang, Shanzhao</cp:lastModifiedBy>
  <cp:revision>186</cp:revision>
  <dcterms:created xsi:type="dcterms:W3CDTF">2026-05-12T14:47:44Z</dcterms:created>
  <dcterms:modified xsi:type="dcterms:W3CDTF">2026-05-22T16:25:10Z</dcterms:modified>
</cp:coreProperties>
</file>