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71" r:id="rId4"/>
    <p:sldId id="267" r:id="rId5"/>
    <p:sldId id="272" r:id="rId6"/>
    <p:sldId id="261" r:id="rId7"/>
    <p:sldId id="274" r:id="rId8"/>
    <p:sldId id="265" r:id="rId9"/>
    <p:sldId id="260" r:id="rId10"/>
    <p:sldId id="262" r:id="rId11"/>
    <p:sldId id="273" r:id="rId12"/>
    <p:sldId id="263" r:id="rId13"/>
    <p:sldId id="266" r:id="rId14"/>
    <p:sldId id="270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29" autoAdjust="0"/>
  </p:normalViewPr>
  <p:slideViewPr>
    <p:cSldViewPr snapToGrid="0">
      <p:cViewPr varScale="1">
        <p:scale>
          <a:sx n="62" d="100"/>
          <a:sy n="62" d="100"/>
        </p:scale>
        <p:origin x="10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4B80A-1DDE-4EA2-BADA-98F769A5934A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5F5B7-AFE3-461F-9163-2BEFADC119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831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F5B7-AFE3-461F-9163-2BEFADC1192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4029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2A4BE-B343-002E-7113-713114C3E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8014F-9043-3099-B9FA-FF599EDFD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59E9A4-9854-2979-9E83-98C867476B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45428-AD01-061E-0A86-813009D26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F5B7-AFE3-461F-9163-2BEFADC1192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489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F5B7-AFE3-461F-9163-2BEFADC1192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0287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2571D-ED11-AEF7-C714-5BDAD70F5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C5CED-E5B3-1833-8740-09404B636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5C6FB-4381-C755-8317-A5F36B6F6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F4A86-F728-9527-AB38-F5B44BB43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F5B7-AFE3-461F-9163-2BEFADC1192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2866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51B42-EF3E-8C34-09A0-7623B995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45037-4F6F-D554-6A57-67FC87E6A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02B34-A071-073E-2AAB-70FDEDDE4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EA392-CE35-37D2-1D1D-AD6A26965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F5B7-AFE3-461F-9163-2BEFADC1192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1763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5F5B7-AFE3-461F-9163-2BEFADC1192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467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579CA-D39C-C37D-DB52-C7B021178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26DABD-4D0A-5833-C6FF-2B71C6AA1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CE8DC-856A-7B6E-9A40-18BEBB27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68A9B-DD3A-21C9-495D-11EBB37FC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44C6A-12A5-BB30-388A-9248F578B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149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BCD90-DAC5-6E1D-D6A0-2E9EDB6C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2F2-FAEA-98F0-8212-61F4BABD0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896D9-BE17-42B0-DBD8-336E6E4E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DBC74-4714-1738-49FB-9FECBAAB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EB5A7-9781-1AB9-E247-57D8E748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38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A38F-3684-327D-EF78-80735F07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61827-0FC9-1E9B-75AD-2E9677895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81F86-2D29-CD18-C7DF-524397A70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90E56-4D1A-C803-A83E-187B071B9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67C77-0AEC-1474-2551-72A394A86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980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07EE6-376B-F881-1BDA-C49696F65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7866-8927-A0E2-3FD0-7EA703310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D063E-74E6-C2E4-7254-5A9DB9C0F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038A9E-27D6-50AD-E096-042DBFE47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35920-4540-32A2-627F-C0E69DBCE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0E265-E866-A949-2D10-3DDF39DE8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324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D9DAD-4231-0ACF-F3E3-D7C0EB1A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990F3-8766-76BC-062C-8C5EAAC40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221C1-92F1-EDD1-E12C-BD43444D7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35BD6-384E-342A-E5DC-147D8B2F5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8087D-713E-4B7F-69EC-A30960FEA7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69C88D-DC13-3DC2-2B6B-1EDA9746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6088D-5DBD-479B-5161-1E31FFE25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1D71C7-1480-B79A-068D-E1FA9205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4208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26A6F-B858-8B29-DAAB-C2F31FA71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D2D602-A50B-19A4-B77B-C4F48E874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22102-C214-EDA9-2117-445CBA00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DBA637-BC7B-884C-89E3-C9DA266F8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371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AD085F-3ECA-7CDD-B11F-533D8E833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03C886-2E76-C2D3-6B88-EF5A82078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6593F-60CB-ECDC-A81A-40CB2432C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380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B916-498A-9123-31D3-FEBD46DB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87143-7245-300D-6DC1-D69ADAD58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4285B-6DE1-D06C-EC80-79C4A97D2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753E5-6373-1F60-A322-D24FA8BA4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5CFA4-1825-8CCE-AD67-43DE1A33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5C6568-7A9E-BAF3-195F-63270F2EF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195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7885-ACF7-5A57-2C6F-432CF5160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CC185C-05E4-9DC6-6470-EB180859B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12B9E-BB25-561B-6A72-8A2582D82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0C0AA-13CF-C5A7-2869-5FE1411C6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56FC3-A0E9-B012-31C6-F9B7585AD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D79E5-FA11-267A-4E4D-76D4FB2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278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3497-16D5-F926-49BE-4EDF86E4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866A0A-F95B-AA41-BF1B-6322CB90F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8FA2F-3644-DDBF-FDA2-B0A564388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CAC39-B1A1-5683-BF5A-F765E250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9F2CD-6F61-0BDC-EB50-FC0D2838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667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565A26-34B2-7B52-4ED0-DA181D486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4033D-01AB-ECD6-9027-BC49508FA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CC2A0-108A-D2FF-392C-871A076A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B8CE0-8378-0030-93EA-796657F2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57F9E-8366-4008-2DB5-B49506429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824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26478A-4845-0175-0F23-BF779372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F2BF9-7F43-3BBA-20B1-61CD65A45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1BB83-6A8E-1CFE-59A2-2ECD01530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6930C-D702-4A7E-ADD0-71A86F989132}" type="datetimeFigureOut">
              <a:rPr lang="en-CA" smtClean="0"/>
              <a:t>2026-07-13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3D194-86AB-838E-AE9F-74C68D9AD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08244-52AE-0E67-289D-FE0068A6B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89695-C823-481F-97CE-17637FD110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709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38F03-5A07-8E66-B760-DFB102BF16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/>
              <a:t>按照圣经作领袖</a:t>
            </a:r>
            <a:r>
              <a:rPr lang="en-CA" altLang="zh-CN" b="1" dirty="0"/>
              <a:t>: </a:t>
            </a:r>
            <a:r>
              <a:rPr lang="zh-CN" altLang="en-US" b="1" dirty="0"/>
              <a:t>冲突处理</a:t>
            </a:r>
            <a:endParaRPr lang="en-CA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FD138B-1511-9CA5-C2C8-F13892F2E7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3721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848E4-E152-D3F0-6EEA-BD087B0A8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DC359-275B-5606-34CB-CF3E8735A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1</a:t>
            </a:r>
            <a:r>
              <a:rPr lang="zh-CN" altLang="en-US" sz="2400" b="1" dirty="0"/>
              <a:t>、冲突处理的目的</a:t>
            </a:r>
            <a:endParaRPr lang="en-CA" altLang="zh-CN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2</a:t>
            </a:r>
            <a:r>
              <a:rPr lang="zh-CN" altLang="en-US" sz="2400" b="1" dirty="0"/>
              <a:t>、冲突的主要类型</a:t>
            </a:r>
            <a:endParaRPr lang="en-CA" altLang="zh-CN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3</a:t>
            </a:r>
            <a:r>
              <a:rPr lang="zh-CN" altLang="en-US" sz="2400" b="1" dirty="0"/>
              <a:t>、处理原则</a:t>
            </a:r>
            <a:endParaRPr lang="en-CA" altLang="zh-CN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400" b="1" dirty="0"/>
              <a:t>4</a:t>
            </a:r>
            <a:r>
              <a:rPr lang="zh-CN" altLang="en-US" sz="2400" b="1" dirty="0"/>
              <a:t>、处理流程</a:t>
            </a:r>
            <a:endParaRPr lang="en-CA" altLang="zh-CN" sz="2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495058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6A1A9-238E-D3C1-53C7-2C073F424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CC641-2EA6-69FE-741E-5F1042B3F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冲突处理的目的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69AB1-6E7A-2979-0090-32AFE5083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1</a:t>
            </a:r>
            <a:r>
              <a:rPr lang="zh-CN" altLang="en-US" sz="2200" b="1" dirty="0"/>
              <a:t>、维护神荣耀的见证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/>
              <a:t> </a:t>
            </a:r>
            <a:r>
              <a:rPr lang="en-CA" altLang="zh-CN" sz="2000" i="1" dirty="0"/>
              <a:t>5</a:t>
            </a:r>
            <a:r>
              <a:rPr lang="zh-CN" altLang="en-US" sz="2000" i="1" dirty="0"/>
              <a:t>但愿赐忍耐安慰的神给你们</a:t>
            </a:r>
            <a:r>
              <a:rPr lang="zh-CN" altLang="en-US" sz="2000" i="1" u="sng" dirty="0">
                <a:solidFill>
                  <a:srgbClr val="0070C0"/>
                </a:solidFill>
              </a:rPr>
              <a:t>彼此同心</a:t>
            </a:r>
            <a:r>
              <a:rPr lang="zh-CN" altLang="en-US" sz="2000" i="1" dirty="0">
                <a:solidFill>
                  <a:srgbClr val="0070C0"/>
                </a:solidFill>
              </a:rPr>
              <a:t>，效法基督耶稣，</a:t>
            </a:r>
            <a:r>
              <a:rPr lang="en-CA" altLang="zh-CN" sz="2000" i="1" dirty="0"/>
              <a:t>6 </a:t>
            </a:r>
            <a:r>
              <a:rPr lang="zh-CN" altLang="en-US" sz="2000" i="1" u="sng" dirty="0">
                <a:solidFill>
                  <a:srgbClr val="0070C0"/>
                </a:solidFill>
              </a:rPr>
              <a:t>一心一口</a:t>
            </a:r>
            <a:r>
              <a:rPr lang="zh-CN" altLang="en-US" sz="2000" i="1" dirty="0">
                <a:solidFill>
                  <a:srgbClr val="0070C0"/>
                </a:solidFill>
              </a:rPr>
              <a:t> </a:t>
            </a:r>
            <a:r>
              <a:rPr lang="zh-CN" altLang="en-US" sz="2000" b="1" i="1" dirty="0">
                <a:solidFill>
                  <a:srgbClr val="0070C0"/>
                </a:solidFill>
              </a:rPr>
              <a:t>荣耀神</a:t>
            </a:r>
            <a:r>
              <a:rPr lang="en-US" altLang="zh-CN" sz="2000" i="1" dirty="0"/>
              <a:t>——</a:t>
            </a:r>
            <a:r>
              <a:rPr lang="zh-CN" altLang="en-US" sz="2000" i="1" dirty="0"/>
              <a:t>我们主耶稣基督的父！</a:t>
            </a:r>
            <a:r>
              <a:rPr lang="zh-CN" altLang="en-US" sz="2000" dirty="0"/>
              <a:t>（罗</a:t>
            </a:r>
            <a:r>
              <a:rPr lang="en-CA" altLang="zh-CN" sz="2000" dirty="0"/>
              <a:t>15:5-6</a:t>
            </a:r>
            <a:r>
              <a:rPr lang="zh-CN" altLang="en-US" sz="2000" dirty="0"/>
              <a:t>）</a:t>
            </a:r>
            <a:endParaRPr lang="en-CA" sz="20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49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F3D8-2301-95BD-13D7-95E53A04A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冲突处理的目的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FF79D-E4EC-2947-5BD7-8AB6A4F89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200" b="1" dirty="0"/>
              <a:t>2</a:t>
            </a:r>
            <a:r>
              <a:rPr lang="zh-CN" altLang="en-US" sz="2200" b="1" dirty="0"/>
              <a:t>、持守合一的见证：</a:t>
            </a:r>
            <a:endParaRPr lang="en-CA" altLang="zh-CN" sz="2200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200" i="1" dirty="0"/>
              <a:t> </a:t>
            </a:r>
            <a:r>
              <a:rPr lang="zh-CN" altLang="en-US" sz="2000" b="1" dirty="0"/>
              <a:t>身体的合一：</a:t>
            </a:r>
            <a:r>
              <a:rPr lang="en-CA" altLang="zh-CN" sz="2000" i="1" dirty="0"/>
              <a:t>2 </a:t>
            </a:r>
            <a:r>
              <a:rPr lang="zh-CN" altLang="en-US" sz="2000" i="1" dirty="0"/>
              <a:t>凡事谦虚、温柔、忍耐，用爱心互相宽容， 用和平彼此联络，</a:t>
            </a:r>
            <a:r>
              <a:rPr lang="en-CA" altLang="zh-CN" sz="2000" i="1" dirty="0"/>
              <a:t>3 </a:t>
            </a:r>
            <a:r>
              <a:rPr lang="zh-CN" altLang="en-US" sz="2000" i="1" dirty="0"/>
              <a:t>竭力保守圣灵所赐</a:t>
            </a:r>
            <a:r>
              <a:rPr lang="zh-CN" altLang="en-US" sz="2000" i="1" dirty="0">
                <a:solidFill>
                  <a:srgbClr val="0070C0"/>
                </a:solidFill>
              </a:rPr>
              <a:t>合而为一</a:t>
            </a:r>
            <a:r>
              <a:rPr lang="zh-CN" altLang="en-US" sz="2000" i="1" dirty="0"/>
              <a:t>的心。 </a:t>
            </a:r>
            <a:r>
              <a:rPr lang="en-CA" altLang="zh-CN" sz="2000" i="1" dirty="0"/>
              <a:t>4 </a:t>
            </a:r>
            <a:r>
              <a:rPr lang="zh-CN" altLang="en-US" sz="2000" i="1" dirty="0"/>
              <a:t>身体只有一个，圣灵只有一个，正如你们蒙召同有一个指望；</a:t>
            </a:r>
            <a:r>
              <a:rPr lang="en-CA" altLang="zh-CN" sz="2000" i="1" dirty="0"/>
              <a:t>5 </a:t>
            </a:r>
            <a:r>
              <a:rPr lang="zh-CN" altLang="en-US" sz="2000" i="1" dirty="0"/>
              <a:t>一主，一信，一洗，</a:t>
            </a:r>
            <a:r>
              <a:rPr lang="en-CA" altLang="zh-CN" sz="2000" i="1" dirty="0"/>
              <a:t>6 </a:t>
            </a:r>
            <a:r>
              <a:rPr lang="zh-CN" altLang="en-US" sz="2000" i="1" dirty="0"/>
              <a:t>一神，就是众人的父，超乎众人之上，贯乎众人之中，也住在众人之内。 </a:t>
            </a:r>
            <a:r>
              <a:rPr lang="zh-CN" altLang="en-US" sz="2000" dirty="0"/>
              <a:t>（弗</a:t>
            </a:r>
            <a:r>
              <a:rPr lang="en-CA" altLang="zh-CN" sz="2000" dirty="0"/>
              <a:t>4:2-6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 真理的合一：</a:t>
            </a:r>
            <a:r>
              <a:rPr lang="zh-CN" altLang="en-US" sz="2000" dirty="0"/>
              <a:t> </a:t>
            </a:r>
            <a:r>
              <a:rPr lang="en-CA" altLang="zh-CN" sz="2000" i="1" dirty="0"/>
              <a:t>11 </a:t>
            </a:r>
            <a:r>
              <a:rPr lang="zh-CN" altLang="en-US" sz="2000" i="1" dirty="0"/>
              <a:t>祂所赐的有使徒，有先知，有传福音的，有牧师和教师， </a:t>
            </a:r>
            <a:r>
              <a:rPr lang="en-CA" altLang="zh-CN" sz="2000" i="1" dirty="0"/>
              <a:t>12 </a:t>
            </a:r>
            <a:r>
              <a:rPr lang="zh-CN" altLang="en-US" sz="2000" i="1" dirty="0"/>
              <a:t>为要成全圣徒，各尽其职，建立基督的身体， </a:t>
            </a:r>
            <a:r>
              <a:rPr lang="en-CA" altLang="zh-CN" sz="2000" i="1" dirty="0"/>
              <a:t>13 </a:t>
            </a:r>
            <a:r>
              <a:rPr lang="zh-CN" altLang="en-US" sz="2000" i="1" dirty="0"/>
              <a:t>直等到我们众人</a:t>
            </a:r>
            <a:r>
              <a:rPr lang="zh-CN" altLang="en-US" sz="2000" i="1" dirty="0">
                <a:solidFill>
                  <a:srgbClr val="0070C0"/>
                </a:solidFill>
              </a:rPr>
              <a:t>在真道上同归于一，认识神的儿子</a:t>
            </a:r>
            <a:r>
              <a:rPr lang="zh-CN" altLang="en-US" sz="2000" i="1" dirty="0"/>
              <a:t>，得以长大成人，满有基督长成的身量， </a:t>
            </a:r>
            <a:r>
              <a:rPr lang="zh-CN" altLang="en-US" sz="2000" dirty="0"/>
              <a:t>（弗</a:t>
            </a:r>
            <a:r>
              <a:rPr lang="en-CA" altLang="zh-CN" sz="2000" dirty="0"/>
              <a:t>4:11-13</a:t>
            </a:r>
            <a:r>
              <a:rPr lang="zh-CN" altLang="en-US" sz="2000" dirty="0"/>
              <a:t>）</a:t>
            </a:r>
            <a:endParaRPr lang="en-CA" altLang="zh-CN" sz="2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有</a:t>
            </a:r>
            <a:r>
              <a:rPr lang="zh-CN" altLang="en-US" sz="2000" b="1" dirty="0">
                <a:solidFill>
                  <a:srgbClr val="0070C0"/>
                </a:solidFill>
              </a:rPr>
              <a:t>分歧 ≠ 不合一，很可能是彼此对真理的认识还不足；</a:t>
            </a:r>
            <a:endParaRPr lang="en-CA" altLang="zh-CN" sz="2000" b="1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因此一起</a:t>
            </a:r>
            <a:r>
              <a:rPr lang="zh-CN" altLang="en-US" sz="2000" b="1" dirty="0">
                <a:solidFill>
                  <a:srgbClr val="0070C0"/>
                </a:solidFill>
              </a:rPr>
              <a:t>查考圣经，有助于达成合一，也有助于分辨冲突的原因是否</a:t>
            </a:r>
            <a:r>
              <a:rPr lang="zh-CN" altLang="en-US" sz="2000" b="1" u="sng" dirty="0">
                <a:solidFill>
                  <a:srgbClr val="0070C0"/>
                </a:solidFill>
              </a:rPr>
              <a:t>关乎真理</a:t>
            </a:r>
            <a:endParaRPr lang="en-CA" sz="2000" u="sng" dirty="0">
              <a:solidFill>
                <a:srgbClr val="0070C0"/>
              </a:solidFill>
            </a:endParaRP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94A94C36-F909-DB88-B420-C9BA16222820}"/>
              </a:ext>
            </a:extLst>
          </p:cNvPr>
          <p:cNvSpPr/>
          <p:nvPr/>
        </p:nvSpPr>
        <p:spPr>
          <a:xfrm>
            <a:off x="7976046" y="4475371"/>
            <a:ext cx="2314827" cy="640080"/>
          </a:xfrm>
          <a:prstGeom prst="borderCallout1">
            <a:avLst>
              <a:gd name="adj1" fmla="val 33036"/>
              <a:gd name="adj2" fmla="val -5606"/>
              <a:gd name="adj3" fmla="val -4570"/>
              <a:gd name="adj4" fmla="val -112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对神的儿子都有一致的信仰和认识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469D021-3AD2-4F84-8625-953135AFE09F}"/>
              </a:ext>
            </a:extLst>
          </p:cNvPr>
          <p:cNvSpPr/>
          <p:nvPr/>
        </p:nvSpPr>
        <p:spPr>
          <a:xfrm>
            <a:off x="8462071" y="1965107"/>
            <a:ext cx="3291840" cy="365760"/>
          </a:xfrm>
          <a:prstGeom prst="wedgeRectCallout">
            <a:avLst>
              <a:gd name="adj1" fmla="val 21894"/>
              <a:gd name="adj2" fmla="val 6663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已有的合一状态：生命共同体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297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3664A-3620-9BF6-4F62-D3E2D8F6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CB48F-6D7F-E3CF-9990-0F78DD50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冲突的主要类型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9B1E9-D9CE-E01B-0511-AC5EF1036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200" b="1" dirty="0"/>
              <a:t>1</a:t>
            </a:r>
            <a:r>
              <a:rPr lang="zh-CN" altLang="en-US" sz="2200" b="1" dirty="0"/>
              <a:t>、公事：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 真理问题：</a:t>
            </a:r>
            <a:r>
              <a:rPr lang="en-US" sz="2000" i="1" dirty="0"/>
              <a:t>11 </a:t>
            </a:r>
            <a:r>
              <a:rPr lang="zh-CN" altLang="en-US" sz="2000" i="1" dirty="0"/>
              <a:t>后来，矶法到了安提阿；因他</a:t>
            </a:r>
            <a:r>
              <a:rPr lang="zh-CN" altLang="en-US" sz="2000" i="1" dirty="0">
                <a:solidFill>
                  <a:srgbClr val="FF0000"/>
                </a:solidFill>
              </a:rPr>
              <a:t>有可责之处</a:t>
            </a:r>
            <a:r>
              <a:rPr lang="zh-CN" altLang="en-US" sz="2000" i="1" dirty="0"/>
              <a:t>，我就当面抵挡他。</a:t>
            </a:r>
            <a:r>
              <a:rPr lang="en-US" sz="2000" i="1" dirty="0"/>
              <a:t>12 </a:t>
            </a:r>
            <a:r>
              <a:rPr lang="zh-CN" altLang="en-US" sz="2000" i="1" dirty="0"/>
              <a:t>从雅各那里来的人未到以先，他和外邦人一同吃饭，及至他们来到，他因怕奉割礼的人，就退去与外邦人隔开了。</a:t>
            </a:r>
            <a:r>
              <a:rPr lang="en-US" sz="2000" i="1" dirty="0"/>
              <a:t>13 </a:t>
            </a:r>
            <a:r>
              <a:rPr lang="zh-CN" altLang="en-US" sz="2000" i="1" dirty="0"/>
              <a:t>其余的犹太人也都随着他装假，甚至连巴拿巴也随伙装假。</a:t>
            </a:r>
            <a:r>
              <a:rPr lang="en-US" sz="2000" i="1" dirty="0"/>
              <a:t>14 </a:t>
            </a:r>
            <a:r>
              <a:rPr lang="zh-CN" altLang="en-US" sz="2000" i="1" dirty="0"/>
              <a:t>但我一看见他们行的不正，</a:t>
            </a:r>
            <a:r>
              <a:rPr lang="zh-CN" altLang="en-US" sz="2000" i="1" dirty="0">
                <a:solidFill>
                  <a:srgbClr val="FF0000"/>
                </a:solidFill>
              </a:rPr>
              <a:t>与福音的真理不合</a:t>
            </a:r>
            <a:r>
              <a:rPr lang="zh-CN" altLang="en-US" sz="2000" i="1" dirty="0"/>
              <a:t>，就在众人面前对矶法说：「你既是犹太人，若随外邦人行事，不随犹太人行事，怎么还勉强外邦人随犹太人呢？」</a:t>
            </a:r>
            <a:r>
              <a:rPr lang="zh-CN" altLang="en-US" sz="2000" dirty="0"/>
              <a:t>（加</a:t>
            </a:r>
            <a:r>
              <a:rPr lang="en-CA" sz="2000" dirty="0"/>
              <a:t>2:11-14</a:t>
            </a:r>
            <a:r>
              <a:rPr lang="zh-CN" altLang="en-US" sz="2000" dirty="0"/>
              <a:t>）</a:t>
            </a:r>
            <a:endParaRPr lang="en-CA" altLang="zh-CN" sz="2000" b="1" dirty="0"/>
          </a:p>
        </p:txBody>
      </p:sp>
    </p:spTree>
    <p:extLst>
      <p:ext uri="{BB962C8B-B14F-4D97-AF65-F5344CB8AC3E}">
        <p14:creationId xmlns:p14="http://schemas.microsoft.com/office/powerpoint/2010/main" val="319502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9047-1EEA-BB4D-57DA-5670B42D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冲突的主要类型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AE0F0-202F-3E69-1F12-0A61E3CF2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400" b="1" dirty="0"/>
              <a:t>1</a:t>
            </a:r>
            <a:r>
              <a:rPr lang="zh-CN" altLang="en-US" sz="2400" b="1" dirty="0"/>
              <a:t>、公事：</a:t>
            </a:r>
            <a:endParaRPr lang="en-CA" altLang="zh-CN" sz="24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200" b="1" dirty="0"/>
              <a:t> 神学立场：</a:t>
            </a:r>
            <a:r>
              <a:rPr lang="zh-Hans" altLang="en-US" sz="2200" dirty="0"/>
              <a:t> </a:t>
            </a:r>
            <a:r>
              <a:rPr lang="en-US" altLang="zh-Hans" sz="2200" i="1" dirty="0"/>
              <a:t>1</a:t>
            </a:r>
            <a:r>
              <a:rPr lang="zh-CN" altLang="en-US" sz="2200" i="1" dirty="0"/>
              <a:t> 信心软弱的，你们要接纳，但不要辩论所疑惑的事。</a:t>
            </a:r>
            <a:r>
              <a:rPr lang="en-US" altLang="zh-Hans" sz="2200" i="1" dirty="0"/>
              <a:t>2</a:t>
            </a:r>
            <a:r>
              <a:rPr lang="zh-CN" altLang="en-US" sz="2200" i="1" dirty="0"/>
              <a:t> </a:t>
            </a:r>
            <a:r>
              <a:rPr lang="zh-CN" altLang="en-US" sz="2200" i="1" dirty="0">
                <a:solidFill>
                  <a:srgbClr val="FF0000"/>
                </a:solidFill>
              </a:rPr>
              <a:t>有人信百物都可吃</a:t>
            </a:r>
            <a:r>
              <a:rPr lang="zh-CN" altLang="en-US" sz="2200" i="1" dirty="0"/>
              <a:t>；但那软弱的，</a:t>
            </a:r>
            <a:r>
              <a:rPr lang="zh-CN" altLang="en-US" sz="2200" i="1" dirty="0">
                <a:solidFill>
                  <a:srgbClr val="FF0000"/>
                </a:solidFill>
              </a:rPr>
              <a:t>只吃蔬菜</a:t>
            </a:r>
            <a:r>
              <a:rPr lang="zh-CN" altLang="en-US" sz="2200" i="1" dirty="0"/>
              <a:t>。</a:t>
            </a:r>
            <a:r>
              <a:rPr lang="en-US" altLang="zh-Hans" sz="2200" i="1" dirty="0"/>
              <a:t>3</a:t>
            </a:r>
            <a:r>
              <a:rPr lang="zh-CN" altLang="en-US" sz="2200" i="1" dirty="0"/>
              <a:t> 吃的人不可轻看不吃的人；不吃的人不可论断吃的人；因为　神已经收纳他了。</a:t>
            </a:r>
            <a:r>
              <a:rPr lang="en-US" altLang="zh-Hans" sz="2200" i="1" dirty="0"/>
              <a:t>4</a:t>
            </a:r>
            <a:r>
              <a:rPr lang="zh-CN" altLang="en-US" sz="2200" i="1" dirty="0"/>
              <a:t> 你是谁，竟论断别人的仆人呢？他或站住或跌倒，自有他的主人在；而且他也必要站住，因为主能使他站住。</a:t>
            </a:r>
            <a:r>
              <a:rPr lang="en-US" altLang="zh-Hans" sz="2200" i="1" dirty="0"/>
              <a:t>5</a:t>
            </a:r>
            <a:r>
              <a:rPr lang="zh-CN" altLang="en-US" sz="2200" i="1" dirty="0"/>
              <a:t> </a:t>
            </a:r>
            <a:r>
              <a:rPr lang="zh-CN" altLang="en-US" sz="2200" i="1" dirty="0">
                <a:solidFill>
                  <a:srgbClr val="FF0000"/>
                </a:solidFill>
              </a:rPr>
              <a:t>有人看这日比那日强</a:t>
            </a:r>
            <a:r>
              <a:rPr lang="zh-CN" altLang="en-US" sz="2200" i="1" dirty="0"/>
              <a:t>；</a:t>
            </a:r>
            <a:r>
              <a:rPr lang="zh-CN" altLang="en-US" sz="2200" i="1" dirty="0">
                <a:solidFill>
                  <a:srgbClr val="FF0000"/>
                </a:solidFill>
              </a:rPr>
              <a:t>有人看日日都是一样</a:t>
            </a:r>
            <a:r>
              <a:rPr lang="zh-CN" altLang="en-US" sz="2200" i="1" dirty="0"/>
              <a:t>。只是各人心里要意见坚定。</a:t>
            </a:r>
            <a:r>
              <a:rPr lang="en-US" altLang="zh-Hans" sz="2200" i="1" dirty="0"/>
              <a:t>6</a:t>
            </a:r>
            <a:r>
              <a:rPr lang="zh-CN" altLang="en-US" sz="2200" i="1" dirty="0"/>
              <a:t> </a:t>
            </a:r>
            <a:r>
              <a:rPr lang="zh-CN" altLang="en-US" sz="2200" i="1" dirty="0">
                <a:solidFill>
                  <a:srgbClr val="0070C0"/>
                </a:solidFill>
              </a:rPr>
              <a:t>守日的人是为主守的。吃的人是为主吃的，因他感谢　神；不吃的人是为主不吃的，也感谢　神</a:t>
            </a:r>
            <a:r>
              <a:rPr lang="zh-CN" altLang="en-US" sz="2200" i="1" dirty="0"/>
              <a:t>。</a:t>
            </a:r>
            <a:r>
              <a:rPr lang="zh-CN" altLang="en-US" sz="2200" dirty="0"/>
              <a:t>（罗</a:t>
            </a:r>
            <a:r>
              <a:rPr lang="en-CA" altLang="zh-CN" sz="2200" dirty="0"/>
              <a:t>14:1-6</a:t>
            </a:r>
            <a:r>
              <a:rPr lang="zh-CN" altLang="en-US" sz="2200" dirty="0"/>
              <a:t>）</a:t>
            </a:r>
            <a:endParaRPr lang="en-CA" altLang="zh-CN" sz="22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200" i="1" dirty="0"/>
              <a:t>19</a:t>
            </a:r>
            <a:r>
              <a:rPr lang="zh-CN" altLang="en-US" sz="2200" i="1" dirty="0"/>
              <a:t> 所以，我们务要追求</a:t>
            </a:r>
            <a:r>
              <a:rPr lang="zh-CN" altLang="en-US" sz="2200" i="1" dirty="0">
                <a:solidFill>
                  <a:srgbClr val="0070C0"/>
                </a:solidFill>
              </a:rPr>
              <a:t>和睦</a:t>
            </a:r>
            <a:r>
              <a:rPr lang="zh-CN" altLang="en-US" sz="2200" i="1" dirty="0"/>
              <a:t>的事与</a:t>
            </a:r>
            <a:r>
              <a:rPr lang="zh-CN" altLang="en-US" sz="2200" i="1" dirty="0">
                <a:solidFill>
                  <a:srgbClr val="0070C0"/>
                </a:solidFill>
              </a:rPr>
              <a:t>彼此建立德行</a:t>
            </a:r>
            <a:r>
              <a:rPr lang="zh-CN" altLang="en-US" sz="2200" i="1" dirty="0"/>
              <a:t>的事。</a:t>
            </a:r>
            <a:r>
              <a:rPr lang="en-US" altLang="zh-Hans" sz="2200" i="1" dirty="0"/>
              <a:t>20</a:t>
            </a:r>
            <a:r>
              <a:rPr lang="zh-CN" altLang="en-US" sz="2200" i="1" dirty="0"/>
              <a:t> 不可因食物</a:t>
            </a:r>
            <a:r>
              <a:rPr lang="zh-CN" altLang="en-US" sz="2200" i="1" dirty="0">
                <a:solidFill>
                  <a:srgbClr val="FF0000"/>
                </a:solidFill>
              </a:rPr>
              <a:t>毁坏　神的工程</a:t>
            </a:r>
            <a:r>
              <a:rPr lang="zh-CN" altLang="en-US" sz="2200" i="1" dirty="0"/>
              <a:t>。凡物固然洁净，但有人因食物叫人跌倒，就是他的罪了。</a:t>
            </a:r>
            <a:r>
              <a:rPr lang="en-US" altLang="zh-Hans" sz="2200" i="1" dirty="0"/>
              <a:t>21</a:t>
            </a:r>
            <a:r>
              <a:rPr lang="zh-CN" altLang="en-US" sz="2200" i="1" dirty="0"/>
              <a:t> 无论是吃肉是喝酒，是什么别的事，</a:t>
            </a:r>
            <a:r>
              <a:rPr lang="zh-CN" altLang="en-US" sz="2200" i="1" dirty="0">
                <a:solidFill>
                  <a:srgbClr val="FF0000"/>
                </a:solidFill>
              </a:rPr>
              <a:t>叫弟兄跌倒，一概不做才好</a:t>
            </a:r>
            <a:r>
              <a:rPr lang="zh-CN" altLang="en-US" sz="2200" i="1" dirty="0"/>
              <a:t>。</a:t>
            </a:r>
            <a:r>
              <a:rPr lang="en-US" altLang="zh-Hans" sz="2200" i="1" dirty="0"/>
              <a:t>22</a:t>
            </a:r>
            <a:r>
              <a:rPr lang="zh-CN" altLang="en-US" sz="2200" i="1" dirty="0"/>
              <a:t> 你有信心，就当在　神面前守着。人在自己以为可行的事上能不自责，就有福了。</a:t>
            </a:r>
            <a:r>
              <a:rPr lang="en-US" altLang="zh-Hans" sz="2200" i="1" dirty="0"/>
              <a:t>23</a:t>
            </a:r>
            <a:r>
              <a:rPr lang="zh-CN" altLang="en-US" sz="2200" i="1" dirty="0"/>
              <a:t> 若有疑心而吃的，就必有罪，因为他吃不是出于信心。凡不出于信心的都是罪。</a:t>
            </a:r>
            <a:r>
              <a:rPr lang="zh-CN" altLang="en-US" sz="2200" dirty="0"/>
              <a:t>（罗</a:t>
            </a:r>
            <a:r>
              <a:rPr lang="en-CA" altLang="zh-CN" sz="2200" dirty="0"/>
              <a:t>14:19-23</a:t>
            </a:r>
            <a:r>
              <a:rPr lang="zh-CN" altLang="en-US" sz="22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1480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5194-FA19-5DEB-2F77-FC9587372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7CB6-2C86-6A5D-37BC-A6EB7BE0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冲突的主要类型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055D0-E957-18ED-3E24-2F285132E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200" b="1" dirty="0"/>
              <a:t>1</a:t>
            </a:r>
            <a:r>
              <a:rPr lang="zh-CN" altLang="en-US" sz="2200" b="1" dirty="0"/>
              <a:t>、公事：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 分门结党：</a:t>
            </a:r>
            <a:r>
              <a:rPr lang="en-US" altLang="zh-Hans" sz="2000" i="1" dirty="0"/>
              <a:t>10</a:t>
            </a:r>
            <a:r>
              <a:rPr lang="zh-CN" altLang="en-US" sz="2000" i="1" dirty="0"/>
              <a:t> 弟兄们，我借我们主耶稣基督的名劝你们都说一样的话。你们中间也不可分党，只要一心一意，彼此相合。</a:t>
            </a:r>
            <a:r>
              <a:rPr lang="en-US" altLang="zh-Hans" sz="2000" i="1" dirty="0"/>
              <a:t>11</a:t>
            </a:r>
            <a:r>
              <a:rPr lang="zh-CN" altLang="en-US" sz="2000" i="1" dirty="0"/>
              <a:t> 因为革来氏家里的人曾对我提起弟兄们来，说</a:t>
            </a:r>
            <a:r>
              <a:rPr lang="zh-CN" altLang="en-US" sz="2000" i="1" dirty="0">
                <a:solidFill>
                  <a:srgbClr val="FF0000"/>
                </a:solidFill>
              </a:rPr>
              <a:t>你们中间有纷争</a:t>
            </a:r>
            <a:r>
              <a:rPr lang="zh-CN" altLang="en-US" sz="2000" i="1" dirty="0"/>
              <a:t>。</a:t>
            </a:r>
            <a:r>
              <a:rPr lang="en-US" altLang="zh-Hans" sz="2000" i="1" dirty="0"/>
              <a:t>12</a:t>
            </a:r>
            <a:r>
              <a:rPr lang="zh-CN" altLang="en-US" sz="2000" i="1" dirty="0"/>
              <a:t> 我的意思就是</a:t>
            </a:r>
            <a:r>
              <a:rPr lang="zh-CN" altLang="en-US" sz="2000" i="1" dirty="0">
                <a:solidFill>
                  <a:srgbClr val="FF0000"/>
                </a:solidFill>
              </a:rPr>
              <a:t>你们各人说：「我是属保罗的」；「我是属亚波罗的」；「我是属矶法的」；「我是属基督的」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1:10-12</a:t>
            </a:r>
            <a:r>
              <a:rPr lang="zh-CN" altLang="en-US" sz="2000" dirty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065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B9D88-7B8A-A895-C437-98AD59D6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72AB-F35B-DC4F-320A-1A051CCDC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冲突的主要类型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C3C0-109C-D21D-5AA8-F4B8F5047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200" b="1" dirty="0"/>
              <a:t>1</a:t>
            </a:r>
            <a:r>
              <a:rPr lang="zh-CN" altLang="en-US" sz="2200" b="1" dirty="0"/>
              <a:t>、公事：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 教会事工：</a:t>
            </a:r>
            <a:r>
              <a:rPr lang="en-US" altLang="zh-Hans" sz="2000" i="1" dirty="0"/>
              <a:t>36</a:t>
            </a:r>
            <a:r>
              <a:rPr lang="zh-CN" altLang="en-US" sz="2000" i="1" dirty="0"/>
              <a:t> 过了些日子，保罗对巴拿巴说：「我们可以回到从前宣传主道的各城，看望弟兄们景况如何。」</a:t>
            </a:r>
            <a:r>
              <a:rPr lang="en-US" altLang="zh-Hans" sz="2000" i="1" dirty="0"/>
              <a:t>37</a:t>
            </a:r>
            <a:r>
              <a:rPr lang="zh-CN" altLang="en-US" sz="2000" i="1" dirty="0"/>
              <a:t> 巴拿巴有意要带称呼马可的约翰同去；</a:t>
            </a:r>
            <a:r>
              <a:rPr lang="en-US" altLang="zh-Hans" sz="2000" i="1" dirty="0"/>
              <a:t>38</a:t>
            </a:r>
            <a:r>
              <a:rPr lang="zh-CN" altLang="en-US" sz="2000" i="1" dirty="0"/>
              <a:t> 但保罗因为马可从前在旁非利亚离开他们，不和他们同去做工，就以为不可带他去。</a:t>
            </a:r>
            <a:r>
              <a:rPr lang="en-US" altLang="zh-Hans" sz="2000" i="1" dirty="0"/>
              <a:t>39</a:t>
            </a:r>
            <a:r>
              <a:rPr lang="zh-CN" altLang="en-US" sz="2000" i="1" dirty="0"/>
              <a:t> </a:t>
            </a:r>
            <a:r>
              <a:rPr lang="zh-CN" altLang="en-US" sz="2000" i="1" dirty="0">
                <a:solidFill>
                  <a:srgbClr val="FF0000"/>
                </a:solidFill>
              </a:rPr>
              <a:t>于是二人起了争论，甚至彼此分开</a:t>
            </a:r>
            <a:r>
              <a:rPr lang="zh-CN" altLang="en-US" sz="2000" i="1" dirty="0"/>
              <a:t>。巴拿巴带着马可，坐船往塞浦路斯去；</a:t>
            </a:r>
            <a:r>
              <a:rPr lang="en-US" altLang="zh-Hans" sz="2000" i="1" dirty="0"/>
              <a:t>40</a:t>
            </a:r>
            <a:r>
              <a:rPr lang="zh-CN" altLang="en-US" sz="2000" i="1" dirty="0"/>
              <a:t> 保罗拣选了西拉，也出去，蒙弟兄们把他交于主的恩中。</a:t>
            </a:r>
            <a:r>
              <a:rPr lang="en-US" altLang="zh-Hans" sz="2000" i="1" dirty="0"/>
              <a:t>41</a:t>
            </a:r>
            <a:r>
              <a:rPr lang="zh-CN" altLang="en-US" sz="2000" i="1" dirty="0"/>
              <a:t> 他就走遍叙利亚、基利家，坚固众教会。</a:t>
            </a:r>
            <a:r>
              <a:rPr lang="zh-CN" altLang="en-US" sz="2000" dirty="0"/>
              <a:t>（徒</a:t>
            </a:r>
            <a:r>
              <a:rPr lang="en-CA" altLang="zh-CN" sz="2000" dirty="0"/>
              <a:t>15:36-41</a:t>
            </a:r>
            <a:r>
              <a:rPr lang="zh-CN" altLang="en-US" sz="2000" dirty="0"/>
              <a:t>）</a:t>
            </a:r>
            <a:endParaRPr lang="en-CA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6550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AB46-EC26-3E5B-7F06-2B44262E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冲突的主要类型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9C214-B29C-E939-3F56-7D75C4387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200" b="1" dirty="0"/>
              <a:t>2</a:t>
            </a:r>
            <a:r>
              <a:rPr lang="zh-CN" altLang="en-US" sz="2200" b="1" dirty="0"/>
              <a:t>、私事：</a:t>
            </a:r>
            <a:endParaRPr lang="en-CA" altLang="zh-CN" sz="22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 </a:t>
            </a:r>
            <a:r>
              <a:rPr lang="en-US" altLang="zh-Hans" sz="2000" i="1" dirty="0"/>
              <a:t>1</a:t>
            </a:r>
            <a:r>
              <a:rPr lang="zh-CN" altLang="en-US" sz="2000" i="1" dirty="0"/>
              <a:t> 你们中间有</a:t>
            </a:r>
            <a:r>
              <a:rPr lang="zh-CN" altLang="en-US" sz="2000" i="1" dirty="0">
                <a:solidFill>
                  <a:srgbClr val="FF0000"/>
                </a:solidFill>
              </a:rPr>
              <a:t>彼此相争的事</a:t>
            </a:r>
            <a:r>
              <a:rPr lang="zh-CN" altLang="en-US" sz="2000" i="1" dirty="0"/>
              <a:t>，怎敢在不义的人面前求审，不在圣徒面前求审呢？</a:t>
            </a:r>
            <a:r>
              <a:rPr lang="en-CA" altLang="zh-CN" sz="2000" i="1" dirty="0"/>
              <a:t>… </a:t>
            </a:r>
            <a:r>
              <a:rPr lang="en-US" altLang="zh-Hans" sz="2000" i="1" dirty="0"/>
              <a:t>6</a:t>
            </a:r>
            <a:r>
              <a:rPr lang="zh-CN" altLang="en-US" sz="2000" i="1" dirty="0"/>
              <a:t> 你们竟是</a:t>
            </a:r>
            <a:r>
              <a:rPr lang="zh-CN" altLang="en-US" sz="2000" i="1" dirty="0">
                <a:solidFill>
                  <a:srgbClr val="FF0000"/>
                </a:solidFill>
              </a:rPr>
              <a:t>弟兄与弟兄告状</a:t>
            </a:r>
            <a:r>
              <a:rPr lang="zh-CN" altLang="en-US" sz="2000" i="1" dirty="0"/>
              <a:t>，而且</a:t>
            </a:r>
            <a:r>
              <a:rPr lang="zh-CN" altLang="en-US" sz="2000" i="1" dirty="0">
                <a:solidFill>
                  <a:srgbClr val="FF0000"/>
                </a:solidFill>
              </a:rPr>
              <a:t>告在不信主的人面前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6:1-6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890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371C1-B07D-A4A5-4B37-E3099F5D5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14054-C2FC-5BCB-99B2-767E4A17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9CE0B-C5EA-B87D-201B-F73470B70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1</a:t>
            </a:r>
            <a:r>
              <a:rPr lang="zh-CN" altLang="en-US" sz="2000" b="1" dirty="0"/>
              <a:t>、自省</a:t>
            </a:r>
            <a:r>
              <a:rPr lang="en-CA" altLang="zh-CN" sz="2000" b="1" dirty="0"/>
              <a:t>&amp;</a:t>
            </a:r>
            <a:r>
              <a:rPr lang="zh-CN" altLang="en-US" sz="2000" b="1" dirty="0"/>
              <a:t>劝诫：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 3</a:t>
            </a:r>
            <a:r>
              <a:rPr lang="zh-CN" altLang="en-US" sz="2000" i="1" dirty="0"/>
              <a:t>为什么看见你弟兄眼中有刺，却不想自己眼中有梁木呢？</a:t>
            </a:r>
            <a:r>
              <a:rPr lang="en-US" altLang="zh-Hans" sz="2000" i="1" dirty="0"/>
              <a:t>4</a:t>
            </a:r>
            <a:r>
              <a:rPr lang="zh-CN" altLang="en-US" sz="2000" i="1" dirty="0"/>
              <a:t> 你自己眼中有梁木，怎能对你弟兄说：</a:t>
            </a:r>
            <a:r>
              <a:rPr lang="en-US" altLang="zh-Hans" sz="2000" i="1" dirty="0"/>
              <a:t>『</a:t>
            </a:r>
            <a:r>
              <a:rPr lang="zh-CN" altLang="en-US" sz="2000" i="1" dirty="0"/>
              <a:t>容我去掉你眼中的刺</a:t>
            </a:r>
            <a:r>
              <a:rPr lang="en-US" altLang="zh-Hans" sz="2000" i="1" dirty="0"/>
              <a:t>』</a:t>
            </a:r>
            <a:r>
              <a:rPr lang="zh-CN" altLang="en-US" sz="2000" i="1" dirty="0"/>
              <a:t>呢？</a:t>
            </a:r>
            <a:r>
              <a:rPr lang="en-US" altLang="zh-Hans" sz="2000" i="1" dirty="0"/>
              <a:t>5</a:t>
            </a:r>
            <a:r>
              <a:rPr lang="zh-CN" altLang="en-US" sz="2000" i="1" dirty="0"/>
              <a:t> 你这假冒为善的人！</a:t>
            </a:r>
            <a:r>
              <a:rPr lang="zh-CN" altLang="en-US" sz="2000" i="1" dirty="0">
                <a:solidFill>
                  <a:srgbClr val="0070C0"/>
                </a:solidFill>
              </a:rPr>
              <a:t>先去掉自己眼中的梁木</a:t>
            </a:r>
            <a:r>
              <a:rPr lang="zh-CN" altLang="en-US" sz="2000" i="1" dirty="0"/>
              <a:t>，然后才能看得清楚，</a:t>
            </a:r>
            <a:r>
              <a:rPr lang="zh-CN" altLang="en-US" sz="2000" i="1" dirty="0">
                <a:solidFill>
                  <a:srgbClr val="0070C0"/>
                </a:solidFill>
              </a:rPr>
              <a:t>去掉你弟兄眼中的刺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（太</a:t>
            </a:r>
            <a:r>
              <a:rPr lang="en-CA" altLang="zh-CN" sz="2000" dirty="0"/>
              <a:t>7:3-5</a:t>
            </a:r>
            <a:r>
              <a:rPr lang="zh-CN" altLang="en-US" sz="2000" dirty="0"/>
              <a:t>）</a:t>
            </a:r>
            <a:endParaRPr lang="en-CA" altLang="zh-CN" sz="2000" i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15 </a:t>
            </a:r>
            <a:r>
              <a:rPr lang="zh-CN" altLang="en-US" sz="2000" i="1" dirty="0"/>
              <a:t>倘若你的弟兄得罪你，你就去，趁着只有他和你在一处的时候，指出他的错来。他若听你，你便得了你的弟兄。</a:t>
            </a:r>
            <a:r>
              <a:rPr lang="en-CA" altLang="zh-CN" sz="2000" i="1" dirty="0"/>
              <a:t>16 </a:t>
            </a:r>
            <a:r>
              <a:rPr lang="zh-CN" altLang="en-US" sz="2000" i="1" dirty="0"/>
              <a:t>他若不听，你就另外带一两个人同去，要凭两三个人的口作见证，句句都可定准。</a:t>
            </a:r>
            <a:r>
              <a:rPr lang="en-CA" altLang="zh-CN" sz="2000" i="1" dirty="0"/>
              <a:t>17 </a:t>
            </a:r>
            <a:r>
              <a:rPr lang="zh-CN" altLang="en-US" sz="2000" i="1" dirty="0"/>
              <a:t>若是不听他们，就告诉教会；若是不听教会，就看他像外邦人和税吏一样。</a:t>
            </a:r>
            <a:r>
              <a:rPr lang="zh-CN" altLang="en-US" sz="2000" dirty="0"/>
              <a:t>（太</a:t>
            </a:r>
            <a:r>
              <a:rPr lang="en-CA" altLang="zh-CN" sz="2000" dirty="0"/>
              <a:t>18:15-17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2</a:t>
            </a:r>
            <a:r>
              <a:rPr lang="zh-CN" altLang="en-US" sz="2000" b="1" dirty="0"/>
              <a:t>、有愿意和睦的心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23 </a:t>
            </a:r>
            <a:r>
              <a:rPr lang="zh-CN" altLang="en-US" sz="2000" i="1" dirty="0"/>
              <a:t>所以，你在祭坛上献礼物的时候，若想起弟兄向你怀怨，</a:t>
            </a:r>
            <a:r>
              <a:rPr lang="en-CA" altLang="zh-CN" sz="2000" i="1" dirty="0"/>
              <a:t>24 </a:t>
            </a:r>
            <a:r>
              <a:rPr lang="zh-CN" altLang="en-US" sz="2000" i="1" dirty="0"/>
              <a:t>就把礼物留在坛前，</a:t>
            </a:r>
            <a:r>
              <a:rPr lang="zh-CN" altLang="en-US" sz="2000" i="1" dirty="0">
                <a:solidFill>
                  <a:srgbClr val="0070C0"/>
                </a:solidFill>
              </a:rPr>
              <a:t>先去同弟兄和好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（太</a:t>
            </a:r>
            <a:r>
              <a:rPr lang="en-CA" altLang="zh-CN" sz="2000" dirty="0"/>
              <a:t>5:23-24</a:t>
            </a:r>
            <a:r>
              <a:rPr lang="zh-CN" altLang="en-US" sz="2000" dirty="0"/>
              <a:t>）</a:t>
            </a:r>
            <a:endParaRPr lang="en-CA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19211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4C3A-5930-BF7B-080F-B03061108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185D-724C-A13D-6BDC-5EE499BD2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142B-F67C-A46C-D6F4-1A6DD5395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3</a:t>
            </a:r>
            <a:r>
              <a:rPr lang="zh-CN" altLang="en-US" sz="2000" b="1" dirty="0"/>
              <a:t>、情愿吃亏：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 7</a:t>
            </a:r>
            <a:r>
              <a:rPr lang="zh-CN" altLang="en-US" sz="2000" i="1" dirty="0"/>
              <a:t> 你们彼此告状，这已经是你们的大错了。为什么不情愿受欺呢？为什么不情愿吃亏呢？</a:t>
            </a:r>
            <a:r>
              <a:rPr lang="en-US" altLang="zh-Hans" sz="2000" i="1" dirty="0"/>
              <a:t>8</a:t>
            </a:r>
            <a:r>
              <a:rPr lang="zh-CN" altLang="en-US" sz="2000" i="1" dirty="0"/>
              <a:t> 你们倒是欺压人、亏负人，况且所欺压所亏负的就是弟兄。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6:7-8</a:t>
            </a:r>
            <a:r>
              <a:rPr lang="zh-CN" altLang="en-US" sz="2000" dirty="0"/>
              <a:t>） 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4</a:t>
            </a:r>
            <a:r>
              <a:rPr lang="zh-CN" altLang="en-US" sz="2000" b="1" dirty="0"/>
              <a:t>、彼此饶恕</a:t>
            </a:r>
            <a:r>
              <a:rPr lang="zh-CN" altLang="en-US" sz="2000" dirty="0"/>
              <a:t>：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 倘若这人与那人有嫌隙，总要彼此包容，彼此饶恕。</a:t>
            </a:r>
            <a:r>
              <a:rPr lang="zh-CN" altLang="en-US" sz="2000" dirty="0"/>
              <a:t>（西</a:t>
            </a:r>
            <a:r>
              <a:rPr lang="en-CA" altLang="zh-CN" sz="2000" dirty="0"/>
              <a:t>3:13</a:t>
            </a:r>
            <a:r>
              <a:rPr lang="zh-CN" altLang="en-US" sz="2000" dirty="0"/>
              <a:t>）；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要以恩慈相待，存怜悯的心，彼此饶恕，</a:t>
            </a:r>
            <a:r>
              <a:rPr lang="zh-CN" altLang="en-US" sz="2000" i="1" u="sng" dirty="0"/>
              <a:t>正如神在基督里饶恕了你们一样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（弗</a:t>
            </a:r>
            <a:r>
              <a:rPr lang="en-CA" sz="2000" dirty="0"/>
              <a:t>4:31-32 </a:t>
            </a:r>
            <a:r>
              <a:rPr lang="zh-CN" altLang="en-US" sz="2000" dirty="0"/>
              <a:t>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56708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A6F10-67A6-F10F-634A-ACF9A4481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67F45-CD71-047C-F1B4-F60C496B0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5</a:t>
            </a:r>
            <a:r>
              <a:rPr lang="zh-CN" altLang="en-US" sz="2000" b="1" dirty="0"/>
              <a:t>、不仓促了事</a:t>
            </a:r>
            <a:endParaRPr lang="en-CA" altLang="zh-CN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先诉情由的似乎有理，但邻舍来到，就察出实情。</a:t>
            </a:r>
            <a:r>
              <a:rPr lang="zh-CN" altLang="en-US" sz="2000" dirty="0"/>
              <a:t>（箴</a:t>
            </a:r>
            <a:r>
              <a:rPr lang="en-CA" altLang="zh-CN" sz="2000" dirty="0"/>
              <a:t>18:17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6</a:t>
            </a:r>
            <a:r>
              <a:rPr lang="zh-CN" altLang="en-US" sz="2000" b="1" dirty="0"/>
              <a:t>、不忽视</a:t>
            </a:r>
            <a:r>
              <a:rPr lang="en-CA" altLang="zh-CN" sz="2000" b="1" dirty="0"/>
              <a:t>/</a:t>
            </a:r>
            <a:r>
              <a:rPr lang="zh-CN" altLang="en-US" sz="2000" b="1" dirty="0"/>
              <a:t>不拖延</a:t>
            </a:r>
            <a:endParaRPr lang="en-CA" altLang="zh-CN" sz="20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20</a:t>
            </a:r>
            <a:r>
              <a:rPr lang="zh-CN" altLang="en-US" sz="2000" i="1" dirty="0"/>
              <a:t> 她胞兄押沙龙问她说：「莫非你哥哥暗嫩与你亲近了吗？我妹妹，暂且不要作声，他是你的哥哥，不要将这事放在心上。」她玛就孤孤单单地住在她胞兄押沙龙家里。</a:t>
            </a:r>
            <a:r>
              <a:rPr lang="en-US" altLang="zh-Hans" sz="2000" i="1" dirty="0"/>
              <a:t>21</a:t>
            </a:r>
            <a:r>
              <a:rPr lang="zh-CN" altLang="en-US" sz="2000" i="1" dirty="0"/>
              <a:t> </a:t>
            </a:r>
            <a:r>
              <a:rPr lang="zh-CN" altLang="en-US" sz="2000" i="1" dirty="0">
                <a:solidFill>
                  <a:srgbClr val="FF0000"/>
                </a:solidFill>
              </a:rPr>
              <a:t>大卫王听见这事，就甚发怒</a:t>
            </a:r>
            <a:r>
              <a:rPr lang="zh-CN" altLang="en-US" sz="2000" i="1" dirty="0"/>
              <a:t>。</a:t>
            </a:r>
            <a:endParaRPr lang="en-CA" altLang="zh-CN" sz="2000" i="1" dirty="0"/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Hans" sz="2000" i="1" dirty="0"/>
              <a:t>22</a:t>
            </a:r>
            <a:r>
              <a:rPr lang="zh-CN" altLang="en-US" sz="2000" i="1" dirty="0"/>
              <a:t> 押沙龙并不和他哥哥暗嫩说好说歹；因为暗嫩玷辱他妹妹她玛，所以</a:t>
            </a:r>
            <a:r>
              <a:rPr lang="zh-CN" altLang="en-US" sz="2000" i="1" dirty="0">
                <a:solidFill>
                  <a:srgbClr val="FF0000"/>
                </a:solidFill>
              </a:rPr>
              <a:t>押沙龙恨恶他</a:t>
            </a:r>
            <a:r>
              <a:rPr lang="zh-CN" altLang="en-US" sz="2000" i="1" dirty="0"/>
              <a:t>。</a:t>
            </a:r>
            <a:r>
              <a:rPr lang="en-CA" altLang="zh-CN" sz="2000" i="1" dirty="0"/>
              <a:t>… </a:t>
            </a:r>
            <a:r>
              <a:rPr lang="en-US" altLang="zh-Hans" sz="2000" i="1" dirty="0"/>
              <a:t>23</a:t>
            </a:r>
            <a:r>
              <a:rPr lang="zh-CN" altLang="en-US" sz="2000" i="1" dirty="0"/>
              <a:t> 过了二年，在靠近以法莲的巴力</a:t>
            </a:r>
            <a:r>
              <a:rPr lang="en-US" altLang="zh-Hans" sz="2000" i="1" dirty="0"/>
              <a:t>·</a:t>
            </a:r>
            <a:r>
              <a:rPr lang="zh-CN" altLang="en-US" sz="2000" i="1" dirty="0"/>
              <a:t>夏琐有人为押沙龙剪羊毛；押沙龙请王的众子与他同去。</a:t>
            </a:r>
            <a:r>
              <a:rPr lang="en-CA" altLang="zh-CN" sz="2000" i="1" dirty="0"/>
              <a:t>…</a:t>
            </a:r>
            <a:r>
              <a:rPr lang="en-US" altLang="zh-Hans" sz="2000" i="1" dirty="0"/>
              <a:t>28</a:t>
            </a:r>
            <a:r>
              <a:rPr lang="zh-CN" altLang="en-US" sz="2000" i="1" dirty="0"/>
              <a:t> 押沙龙吩咐仆人说：「你们注意，看暗嫩饮酒畅快的时候，我对你们说杀暗嫩，你们便杀他，不要惧怕。</a:t>
            </a:r>
            <a:r>
              <a:rPr lang="en-CA" altLang="zh-CN" sz="2000" i="1" dirty="0"/>
              <a:t>…</a:t>
            </a:r>
            <a:r>
              <a:rPr lang="en-US" altLang="zh-Hans" sz="2000" i="1" dirty="0"/>
              <a:t>29</a:t>
            </a:r>
            <a:r>
              <a:rPr lang="zh-CN" altLang="en-US" sz="2000" i="1" dirty="0"/>
              <a:t> 押沙龙的仆人就照押沙龙所吩咐的，向暗嫩行了。</a:t>
            </a:r>
            <a:r>
              <a:rPr lang="en-CA" altLang="zh-CN" sz="2000" i="1" dirty="0"/>
              <a:t>…</a:t>
            </a:r>
            <a:r>
              <a:rPr lang="en-US" altLang="zh-Hans" sz="2000" i="1" dirty="0"/>
              <a:t>32</a:t>
            </a:r>
            <a:r>
              <a:rPr lang="zh-CN" altLang="en-US" sz="2000" i="1" dirty="0"/>
              <a:t> 大卫的长兄，示米亚的儿子约拿达说：「我主，</a:t>
            </a:r>
            <a:r>
              <a:rPr lang="en-CA" altLang="zh-CN" sz="2000" i="1" dirty="0"/>
              <a:t>…</a:t>
            </a:r>
            <a:r>
              <a:rPr lang="zh-CN" altLang="en-US" sz="2000" i="1" dirty="0"/>
              <a:t>只有暗嫩一个人死了。</a:t>
            </a:r>
            <a:r>
              <a:rPr lang="zh-CN" altLang="en-US" sz="2000" i="1" dirty="0">
                <a:solidFill>
                  <a:srgbClr val="FF0000"/>
                </a:solidFill>
              </a:rPr>
              <a:t>自从暗嫩玷辱押沙龙妹子她玛的那日，押沙龙就定意杀暗嫩了</a:t>
            </a:r>
            <a:r>
              <a:rPr lang="zh-CN" altLang="en-US" sz="2000" i="1" dirty="0"/>
              <a:t>。</a:t>
            </a:r>
            <a:r>
              <a:rPr lang="zh-CN" altLang="en-US" sz="2000" dirty="0"/>
              <a:t>（撒下</a:t>
            </a:r>
            <a:r>
              <a:rPr lang="en-CA" altLang="zh-CN" sz="2000" dirty="0"/>
              <a:t>13:20-32</a:t>
            </a:r>
            <a:r>
              <a:rPr lang="zh-CN" altLang="en-US" sz="2000" dirty="0"/>
              <a:t>）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71911656-5F4A-5ADA-A0B2-BA8A246EB154}"/>
              </a:ext>
            </a:extLst>
          </p:cNvPr>
          <p:cNvSpPr/>
          <p:nvPr/>
        </p:nvSpPr>
        <p:spPr>
          <a:xfrm>
            <a:off x="2293751" y="3781587"/>
            <a:ext cx="2309248" cy="278970"/>
          </a:xfrm>
          <a:prstGeom prst="wedgeRectCallout">
            <a:avLst>
              <a:gd name="adj1" fmla="val -54390"/>
              <a:gd name="adj2" fmla="val -972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除发怒外，没有作为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509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1D99-5B7B-567C-20F0-B564E75CE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处理原则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68A3C-B6FB-ED81-30E8-251181DC5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7</a:t>
            </a:r>
            <a:r>
              <a:rPr lang="zh-CN" altLang="en-US" sz="2000" b="1" dirty="0"/>
              <a:t>、不说三道四：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暴怒的人挑启争端；忍怒的人止息纷争。</a:t>
            </a:r>
            <a:r>
              <a:rPr lang="zh-CN" altLang="en-US" sz="2000" dirty="0"/>
              <a:t>（ 箴</a:t>
            </a:r>
            <a:r>
              <a:rPr lang="en-US" altLang="zh-CN" sz="2000" dirty="0"/>
              <a:t>15:18 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乖僻人播散纷争；传舌的离间密友。</a:t>
            </a:r>
            <a:r>
              <a:rPr lang="zh-CN" altLang="en-US" sz="2000" dirty="0"/>
              <a:t>（箴</a:t>
            </a:r>
            <a:r>
              <a:rPr lang="en-CA" altLang="zh-CN" sz="2000" dirty="0"/>
              <a:t>16:28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火缺了柴就必熄灭；无人传舌，争竞便止息。</a:t>
            </a:r>
            <a:r>
              <a:rPr lang="zh-CN" altLang="en-US" sz="2000" dirty="0"/>
              <a:t>（箴</a:t>
            </a:r>
            <a:r>
              <a:rPr lang="en-CA" altLang="zh-CN" sz="2000" dirty="0"/>
              <a:t>26:20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8</a:t>
            </a:r>
            <a:r>
              <a:rPr lang="zh-CN" altLang="en-US" sz="2000" b="1" dirty="0"/>
              <a:t>、不隐瞒</a:t>
            </a:r>
            <a:r>
              <a:rPr lang="en-CA" altLang="zh-CN" sz="2000" b="1" dirty="0"/>
              <a:t>/</a:t>
            </a:r>
            <a:r>
              <a:rPr lang="zh-CN" altLang="en-US" sz="2000" b="1" dirty="0"/>
              <a:t>事不关己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i="1" dirty="0"/>
              <a:t>若有人听见发誓的声音，他本是见证，却不把所看见的、所知道的说出来，这就是罪；他要担当他的罪孽。</a:t>
            </a:r>
            <a:r>
              <a:rPr lang="zh-CN" altLang="en-US" sz="2000" dirty="0"/>
              <a:t>（利</a:t>
            </a:r>
            <a:r>
              <a:rPr lang="en-CA" altLang="zh-CN" sz="2000" dirty="0"/>
              <a:t>5:1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9</a:t>
            </a:r>
            <a:r>
              <a:rPr lang="zh-CN" altLang="en-US" sz="2000" b="1" dirty="0"/>
              <a:t>、充分沟通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19</a:t>
            </a:r>
            <a:r>
              <a:rPr lang="zh-CN" altLang="en-US" sz="2000" i="1" dirty="0"/>
              <a:t> 我亲爱的弟兄们，这是你们所知道的。但你们各人要快快地听，慢慢地说，慢慢地动怒，</a:t>
            </a:r>
            <a:r>
              <a:rPr lang="en-US" altLang="zh-Hans" sz="2000" i="1" dirty="0"/>
              <a:t>20</a:t>
            </a:r>
            <a:r>
              <a:rPr lang="zh-CN" altLang="en-US" sz="2000" i="1" dirty="0"/>
              <a:t> 因为人的怒气并不成就　神的义。</a:t>
            </a:r>
            <a:r>
              <a:rPr lang="zh-CN" altLang="en-US" sz="2000" dirty="0"/>
              <a:t>（雅</a:t>
            </a:r>
            <a:r>
              <a:rPr lang="en-CA" altLang="zh-CN" sz="2000" dirty="0"/>
              <a:t>1:19-20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1329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D9E0E-4E63-DFED-5630-80982132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FE1A-8958-8375-BD96-10AD9485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处理流程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AB60D-10E9-4BD3-A195-B9ACF7984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400" b="1" dirty="0"/>
              <a:t>基本原则：个别 </a:t>
            </a:r>
            <a:r>
              <a:rPr lang="zh-CN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zh-CN" altLang="en-US" sz="2400" b="1" dirty="0"/>
              <a:t>全教会 </a:t>
            </a:r>
            <a:r>
              <a:rPr lang="zh-CN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zh-CN" altLang="en-US" sz="2400" b="1" dirty="0"/>
              <a:t> 诉诸更高权柄（外部）</a:t>
            </a:r>
            <a:endParaRPr lang="en-CA" altLang="zh-CN" sz="24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altLang="zh-CN" sz="2000" i="1" dirty="0"/>
              <a:t>15 </a:t>
            </a:r>
            <a:r>
              <a:rPr lang="zh-CN" altLang="en-US" sz="2000" i="1" dirty="0"/>
              <a:t>倘若你的弟兄得罪你，你就去，趁着</a:t>
            </a:r>
            <a:r>
              <a:rPr lang="zh-CN" altLang="en-US" sz="2000" i="1" u="sng" dirty="0"/>
              <a:t>只有他和你在一处的时候</a:t>
            </a:r>
            <a:r>
              <a:rPr lang="zh-CN" altLang="en-US" sz="2000" i="1" dirty="0"/>
              <a:t>，指出他的错来。他若听你，你便得了你的弟兄。</a:t>
            </a:r>
            <a:r>
              <a:rPr lang="en-CA" altLang="zh-CN" sz="2000" i="1" dirty="0"/>
              <a:t>16 </a:t>
            </a:r>
            <a:r>
              <a:rPr lang="zh-CN" altLang="en-US" sz="2000" i="1" dirty="0"/>
              <a:t>他若不听，你就</a:t>
            </a:r>
            <a:r>
              <a:rPr lang="zh-CN" altLang="en-US" sz="2000" i="1" u="sng" dirty="0"/>
              <a:t>另外带一两个人同去</a:t>
            </a:r>
            <a:r>
              <a:rPr lang="zh-CN" altLang="en-US" sz="2000" i="1" dirty="0"/>
              <a:t>，要凭两三个人的口作见证，句句都可定准。</a:t>
            </a:r>
            <a:r>
              <a:rPr lang="en-CA" altLang="zh-CN" sz="2000" i="1" dirty="0"/>
              <a:t>17 </a:t>
            </a:r>
            <a:r>
              <a:rPr lang="zh-CN" altLang="en-US" sz="2000" i="1" dirty="0"/>
              <a:t>若是不听他们，就告诉</a:t>
            </a:r>
            <a:r>
              <a:rPr lang="zh-CN" altLang="en-US" sz="2000" i="1" u="sng" dirty="0"/>
              <a:t>教会</a:t>
            </a:r>
            <a:r>
              <a:rPr lang="zh-CN" altLang="en-US" sz="2000" i="1" dirty="0"/>
              <a:t>；若是不听教会，就看他像外邦人和税吏一样。</a:t>
            </a:r>
            <a:r>
              <a:rPr lang="zh-CN" altLang="en-US" sz="2000" dirty="0"/>
              <a:t>（太</a:t>
            </a:r>
            <a:r>
              <a:rPr lang="en-CA" altLang="zh-CN" sz="2000" dirty="0"/>
              <a:t>18:15-17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000" b="1" dirty="0"/>
              <a:t>1</a:t>
            </a:r>
            <a:r>
              <a:rPr lang="zh-CN" altLang="en-US" sz="2000" b="1" dirty="0"/>
              <a:t>、个别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7</a:t>
            </a:r>
            <a:r>
              <a:rPr lang="zh-CN" altLang="en-US" sz="2000" i="1" dirty="0"/>
              <a:t> 当时，迦南人与比利洗人在那地居住。亚伯兰的牧人和罗得的牧人</a:t>
            </a:r>
            <a:r>
              <a:rPr lang="zh-CN" altLang="en-US" sz="2000" i="1" dirty="0">
                <a:solidFill>
                  <a:srgbClr val="FF0000"/>
                </a:solidFill>
              </a:rPr>
              <a:t>相争</a:t>
            </a:r>
            <a:r>
              <a:rPr lang="zh-CN" altLang="en-US" sz="2000" i="1" dirty="0"/>
              <a:t>。</a:t>
            </a:r>
            <a:r>
              <a:rPr lang="en-US" altLang="zh-Hans" sz="2000" i="1" dirty="0"/>
              <a:t>8</a:t>
            </a:r>
            <a:r>
              <a:rPr lang="zh-CN" altLang="en-US" sz="2000" i="1" dirty="0"/>
              <a:t> 亚伯兰就对罗得说：「你我</a:t>
            </a:r>
            <a:r>
              <a:rPr lang="zh-CN" altLang="en-US" sz="2000" i="1" dirty="0">
                <a:solidFill>
                  <a:srgbClr val="0070C0"/>
                </a:solidFill>
              </a:rPr>
              <a:t>不可相争</a:t>
            </a:r>
            <a:r>
              <a:rPr lang="zh-CN" altLang="en-US" sz="2000" i="1" dirty="0"/>
              <a:t>，你的牧人和我的牧人也不可相争，因为我们是骨肉。</a:t>
            </a:r>
            <a:r>
              <a:rPr lang="en-US" altLang="zh-Hans" sz="2000" i="1" dirty="0"/>
              <a:t>9</a:t>
            </a:r>
            <a:r>
              <a:rPr lang="zh-CN" altLang="en-US" sz="2000" i="1" dirty="0"/>
              <a:t> 遍地不都在你眼前吗？</a:t>
            </a:r>
            <a:r>
              <a:rPr lang="zh-CN" altLang="en-US" sz="2000" i="1" u="sng" dirty="0"/>
              <a:t>请你离开我：你向左，我就向右；你向右，我就向左</a:t>
            </a:r>
            <a:r>
              <a:rPr lang="zh-CN" altLang="en-US" sz="2000" i="1" dirty="0"/>
              <a:t>。」</a:t>
            </a:r>
            <a:r>
              <a:rPr lang="zh-CN" altLang="en-US" sz="2000" dirty="0"/>
              <a:t>（创</a:t>
            </a:r>
            <a:r>
              <a:rPr lang="en-CA" altLang="zh-CN" sz="2000" dirty="0"/>
              <a:t>13:7-9</a:t>
            </a:r>
            <a:r>
              <a:rPr lang="zh-CN" altLang="en-US" sz="2000" dirty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026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E9D15-EB51-F9DF-647F-13800368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处理流程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A0C79-B9E6-4709-77EA-E81D9A6BA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2</a:t>
            </a:r>
            <a:r>
              <a:rPr lang="zh-CN" altLang="en-US" sz="2000" b="1" dirty="0"/>
              <a:t>、全教会：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1</a:t>
            </a:r>
            <a:r>
              <a:rPr lang="zh-CN" altLang="en-US" sz="2000" i="1" dirty="0"/>
              <a:t> 你们中间有彼此相争的事，怎敢在不义的人面前求审，不</a:t>
            </a:r>
            <a:r>
              <a:rPr lang="zh-CN" altLang="en-US" sz="2000" i="1" dirty="0">
                <a:solidFill>
                  <a:srgbClr val="FF0000"/>
                </a:solidFill>
              </a:rPr>
              <a:t>在圣徒面前求审</a:t>
            </a:r>
            <a:r>
              <a:rPr lang="zh-CN" altLang="en-US" sz="2000" i="1" dirty="0"/>
              <a:t>呢？</a:t>
            </a:r>
            <a:r>
              <a:rPr lang="en-US" altLang="zh-Hans" sz="2000" i="1" dirty="0"/>
              <a:t>2</a:t>
            </a:r>
            <a:r>
              <a:rPr lang="zh-CN" altLang="en-US" sz="2000" i="1" dirty="0"/>
              <a:t> 岂不知圣徒要审判世界吗？若世界为你们所审，</a:t>
            </a:r>
            <a:r>
              <a:rPr lang="zh-CN" altLang="en-US" sz="2000" i="1" dirty="0">
                <a:solidFill>
                  <a:srgbClr val="FF0000"/>
                </a:solidFill>
              </a:rPr>
              <a:t>难道你们不配审判这最小的事吗</a:t>
            </a:r>
            <a:r>
              <a:rPr lang="zh-CN" altLang="en-US" sz="2000" i="1" dirty="0"/>
              <a:t>？</a:t>
            </a:r>
            <a:r>
              <a:rPr lang="en-US" altLang="zh-Hans" sz="2000" i="1" dirty="0"/>
              <a:t>3</a:t>
            </a:r>
            <a:r>
              <a:rPr lang="zh-CN" altLang="en-US" sz="2000" i="1" dirty="0"/>
              <a:t> 岂不知我们要审判天使吗？何况今生的事呢？</a:t>
            </a:r>
            <a:r>
              <a:rPr lang="en-US" altLang="zh-Hans" sz="2000" i="1" dirty="0"/>
              <a:t>4</a:t>
            </a:r>
            <a:r>
              <a:rPr lang="zh-CN" altLang="en-US" sz="2000" i="1" dirty="0"/>
              <a:t> 既是这样，你们若有今生的事当审判，是派教会所轻看的人审判吗？</a:t>
            </a:r>
            <a:r>
              <a:rPr lang="en-US" altLang="zh-Hans" sz="2000" i="1" dirty="0"/>
              <a:t>5</a:t>
            </a:r>
            <a:r>
              <a:rPr lang="zh-CN" altLang="en-US" sz="2000" i="1" dirty="0"/>
              <a:t> 我说这话是要叫你们羞耻。</a:t>
            </a:r>
            <a:r>
              <a:rPr lang="zh-CN" altLang="en-US" sz="2000" i="1" dirty="0">
                <a:solidFill>
                  <a:srgbClr val="FF0000"/>
                </a:solidFill>
              </a:rPr>
              <a:t>难道你们中间没有一个智慧人能审断弟兄们的事吗</a:t>
            </a:r>
            <a:r>
              <a:rPr lang="zh-CN" altLang="en-US" sz="2000" i="1" dirty="0"/>
              <a:t>？</a:t>
            </a:r>
            <a:r>
              <a:rPr lang="en-US" altLang="zh-Hans" sz="2000" i="1" dirty="0"/>
              <a:t>6</a:t>
            </a:r>
            <a:r>
              <a:rPr lang="zh-CN" altLang="en-US" sz="2000" i="1" dirty="0"/>
              <a:t> 你们竟是弟兄与弟兄告状，而且告在不信主的人面前。</a:t>
            </a:r>
            <a:r>
              <a:rPr lang="zh-CN" altLang="en-US" sz="2000" dirty="0"/>
              <a:t>（林前</a:t>
            </a:r>
            <a:r>
              <a:rPr lang="en-CA" altLang="zh-CN" sz="2000" dirty="0"/>
              <a:t>6:1-6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Hans" sz="2000" i="1" dirty="0"/>
              <a:t>2</a:t>
            </a:r>
            <a:r>
              <a:rPr lang="zh-CN" altLang="en-US" sz="2000" i="1" dirty="0"/>
              <a:t> 我</a:t>
            </a:r>
            <a:r>
              <a:rPr lang="zh-CN" altLang="en-US" sz="2000" i="1" dirty="0">
                <a:solidFill>
                  <a:srgbClr val="0070C0"/>
                </a:solidFill>
              </a:rPr>
              <a:t>劝</a:t>
            </a:r>
            <a:r>
              <a:rPr lang="zh-CN" altLang="en-US" sz="2000" i="1" dirty="0"/>
              <a:t>友阿蝶和循都基，要在主里同心。</a:t>
            </a:r>
            <a:r>
              <a:rPr lang="en-US" altLang="zh-Hans" sz="2000" i="1" dirty="0"/>
              <a:t>3</a:t>
            </a:r>
            <a:r>
              <a:rPr lang="zh-CN" altLang="en-US" sz="2000" i="1" dirty="0"/>
              <a:t> </a:t>
            </a:r>
            <a:r>
              <a:rPr lang="zh-CN" altLang="en-US" sz="2000" i="1" dirty="0">
                <a:solidFill>
                  <a:srgbClr val="0070C0"/>
                </a:solidFill>
              </a:rPr>
              <a:t>我也求</a:t>
            </a:r>
            <a:r>
              <a:rPr lang="zh-CN" altLang="en-US" sz="2000" i="1" u="sng" dirty="0">
                <a:solidFill>
                  <a:srgbClr val="0070C0"/>
                </a:solidFill>
              </a:rPr>
              <a:t>你这真实同负一轭的</a:t>
            </a:r>
            <a:r>
              <a:rPr lang="zh-CN" altLang="en-US" sz="2000" i="1" dirty="0">
                <a:solidFill>
                  <a:srgbClr val="0070C0"/>
                </a:solidFill>
              </a:rPr>
              <a:t>，帮助这两个女人</a:t>
            </a:r>
            <a:r>
              <a:rPr lang="zh-CN" altLang="en-US" sz="2000" i="1" dirty="0"/>
              <a:t>，因为她们在福音上曾与我一同劳苦；还有革利免，并其余和我一同做工的，他们的名字都在生命册上。</a:t>
            </a:r>
            <a:r>
              <a:rPr lang="zh-CN" altLang="en-US" sz="2000" dirty="0"/>
              <a:t>（腓</a:t>
            </a:r>
            <a:r>
              <a:rPr lang="en-CA" altLang="zh-CN" sz="2000" dirty="0"/>
              <a:t>4:2-3</a:t>
            </a:r>
            <a:r>
              <a:rPr lang="zh-CN" altLang="en-US" sz="2000" dirty="0"/>
              <a:t>）</a:t>
            </a:r>
            <a:endParaRPr lang="en-CA" altLang="zh-CN" sz="2000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88828202-00D9-6257-CA84-D127222038E8}"/>
              </a:ext>
            </a:extLst>
          </p:cNvPr>
          <p:cNvSpPr/>
          <p:nvPr/>
        </p:nvSpPr>
        <p:spPr>
          <a:xfrm>
            <a:off x="5541005" y="4779056"/>
            <a:ext cx="3054096" cy="598855"/>
          </a:xfrm>
          <a:prstGeom prst="borderCallout1">
            <a:avLst>
              <a:gd name="adj1" fmla="val -7130"/>
              <a:gd name="adj2" fmla="val 33177"/>
              <a:gd name="adj3" fmla="val -56154"/>
              <a:gd name="adj4" fmla="val 392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可能指当时某位众所周知的同工；</a:t>
            </a:r>
            <a:endParaRPr lang="en-CA" altLang="zh-C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或指整个腓利比教会</a:t>
            </a:r>
            <a:endParaRPr lang="en-CA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A5FE205B-8E55-7BB4-3641-ECB1DFD7644E}"/>
              </a:ext>
            </a:extLst>
          </p:cNvPr>
          <p:cNvSpPr/>
          <p:nvPr/>
        </p:nvSpPr>
        <p:spPr>
          <a:xfrm>
            <a:off x="4711484" y="1876665"/>
            <a:ext cx="4138047" cy="388256"/>
          </a:xfrm>
          <a:prstGeom prst="borderCallout1">
            <a:avLst>
              <a:gd name="adj1" fmla="val 14758"/>
              <a:gd name="adj2" fmla="val -2340"/>
              <a:gd name="adj3" fmla="val 104516"/>
              <a:gd name="adj4" fmla="val -687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/>
              <a:t>教会设置一定的沟通</a:t>
            </a:r>
            <a:r>
              <a:rPr lang="en-CA" altLang="zh-CN" sz="1600" b="1" dirty="0"/>
              <a:t>/</a:t>
            </a:r>
            <a:r>
              <a:rPr lang="zh-CN" altLang="en-US" sz="1600" b="1" dirty="0"/>
              <a:t>协调机制来共同解决</a:t>
            </a:r>
            <a:endParaRPr lang="en-CA" sz="1600" b="1" dirty="0"/>
          </a:p>
        </p:txBody>
      </p:sp>
    </p:spTree>
    <p:extLst>
      <p:ext uri="{BB962C8B-B14F-4D97-AF65-F5344CB8AC3E}">
        <p14:creationId xmlns:p14="http://schemas.microsoft.com/office/powerpoint/2010/main" val="245044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B1CE-EE1C-617C-B98C-F6B126953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处理流程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F61F-655D-ED90-B817-92B94AF52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altLang="zh-CN" sz="2000" b="1" dirty="0"/>
              <a:t>3</a:t>
            </a:r>
            <a:r>
              <a:rPr lang="zh-CN" altLang="en-US" sz="2000" b="1" dirty="0"/>
              <a:t>、诉诸更高权柄（外部）</a:t>
            </a:r>
            <a:endParaRPr lang="en-CA" altLang="zh-CN" sz="20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zh-CN" altLang="en-US" sz="2000" b="1" dirty="0"/>
              <a:t>如：以弗所教会内部无法解决的问题，由使徒介入：</a:t>
            </a:r>
            <a:endParaRPr lang="en-CA" altLang="zh-CN" sz="20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/>
              <a:t> </a:t>
            </a:r>
            <a:r>
              <a:rPr lang="zh-CN" altLang="en-US" sz="2000" b="1" dirty="0"/>
              <a:t>杜绝异端假道：</a:t>
            </a:r>
            <a:r>
              <a:rPr lang="en-CA" altLang="zh-CN" sz="2000" i="1" dirty="0"/>
              <a:t>3 </a:t>
            </a:r>
            <a:r>
              <a:rPr lang="zh-CN" altLang="en-US" sz="2000" i="1" dirty="0"/>
              <a:t>我往马其顿去的时候，曾劝你仍住在以弗所，好嘱咐那几个人不可传异教，</a:t>
            </a:r>
            <a:r>
              <a:rPr lang="en-CA" altLang="zh-CN" sz="2000" i="1" dirty="0"/>
              <a:t>4 </a:t>
            </a:r>
            <a:r>
              <a:rPr lang="zh-CN" altLang="en-US" sz="2000" i="1" dirty="0"/>
              <a:t>也不可听从荒谬无凭的话语和无穷的家谱；这等事只生辩论，并不发明神在信上所立的章程。</a:t>
            </a:r>
            <a:r>
              <a:rPr lang="zh-CN" altLang="en-US" sz="2000" dirty="0"/>
              <a:t>（提前</a:t>
            </a:r>
            <a:r>
              <a:rPr lang="en-CA" altLang="zh-CN" sz="2000" dirty="0"/>
              <a:t>1:3-4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/>
              <a:t> </a:t>
            </a:r>
            <a:r>
              <a:rPr lang="zh-CN" altLang="en-US" sz="2000" b="1" dirty="0"/>
              <a:t>整顿教会秩序：</a:t>
            </a:r>
            <a:r>
              <a:rPr lang="en-CA" altLang="zh-CN" sz="2000" i="1" dirty="0"/>
              <a:t>8 </a:t>
            </a:r>
            <a:r>
              <a:rPr lang="zh-CN" altLang="en-US" sz="2000" i="1" dirty="0"/>
              <a:t>我愿男人无忿怒，无争论，举起圣洁的手，随处祷告；</a:t>
            </a:r>
            <a:r>
              <a:rPr lang="en-US" altLang="zh-CN" sz="2000" i="1" dirty="0"/>
              <a:t>… 11 </a:t>
            </a:r>
            <a:r>
              <a:rPr lang="zh-CN" altLang="en-US" sz="2000" i="1" dirty="0"/>
              <a:t>女人要沉静学道，一味地顺服。</a:t>
            </a:r>
            <a:r>
              <a:rPr lang="en-CA" altLang="zh-CN" sz="2000" i="1" dirty="0"/>
              <a:t>12 </a:t>
            </a:r>
            <a:r>
              <a:rPr lang="zh-CN" altLang="en-US" sz="2000" i="1" dirty="0"/>
              <a:t>我不许女人讲道，也不许她辖管男人，只要沉静。</a:t>
            </a:r>
            <a:r>
              <a:rPr lang="zh-CN" altLang="en-US" sz="2000" dirty="0"/>
              <a:t>（提前</a:t>
            </a:r>
            <a:r>
              <a:rPr lang="en-CA" altLang="zh-CN" sz="2000" dirty="0"/>
              <a:t>2:8-12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重建领袖团队：</a:t>
            </a:r>
            <a:r>
              <a:rPr lang="en-CA" altLang="zh-CN" sz="2000" i="1" dirty="0"/>
              <a:t>2 </a:t>
            </a:r>
            <a:r>
              <a:rPr lang="zh-CN" altLang="en-US" sz="2000" i="1" dirty="0"/>
              <a:t>作监督的，必须无可指责，只作一个妇人的丈夫，有节制，自守，端正，乐意接待远人，善于教导；</a:t>
            </a:r>
            <a:r>
              <a:rPr lang="en-CA" altLang="zh-CN" sz="2000" i="1" dirty="0"/>
              <a:t>…8 </a:t>
            </a:r>
            <a:r>
              <a:rPr lang="zh-CN" altLang="en-US" sz="2000" i="1" dirty="0"/>
              <a:t>作执事的，也是如此</a:t>
            </a:r>
            <a:r>
              <a:rPr lang="en-CA" altLang="zh-CN" sz="2000" i="1" dirty="0"/>
              <a:t>… </a:t>
            </a:r>
            <a:r>
              <a:rPr lang="zh-CN" altLang="en-US" sz="2000" dirty="0"/>
              <a:t>（提前</a:t>
            </a:r>
            <a:r>
              <a:rPr lang="en-CA" altLang="zh-CN" sz="2000" dirty="0"/>
              <a:t>3:2-8</a:t>
            </a:r>
            <a:r>
              <a:rPr lang="zh-CN" altLang="en-US" sz="2000" dirty="0"/>
              <a:t>）</a:t>
            </a:r>
            <a:endParaRPr lang="en-CA" altLang="zh-CN" sz="20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b="1" dirty="0"/>
              <a:t>领袖的供给和纪律：</a:t>
            </a:r>
            <a:r>
              <a:rPr lang="en-CA" altLang="zh-CN" sz="2000" dirty="0"/>
              <a:t>17 </a:t>
            </a:r>
            <a:r>
              <a:rPr lang="zh-CN" altLang="en-US" sz="2000" i="1" dirty="0"/>
              <a:t>那善于管理教会的长老，当以为配受</a:t>
            </a:r>
            <a:r>
              <a:rPr lang="zh-CN" altLang="en-US" sz="2000" i="1" dirty="0">
                <a:solidFill>
                  <a:srgbClr val="0070C0"/>
                </a:solidFill>
              </a:rPr>
              <a:t>加倍的敬奉</a:t>
            </a:r>
            <a:r>
              <a:rPr lang="zh-CN" altLang="en-US" sz="2000" i="1" dirty="0"/>
              <a:t>；那劳苦传道教导人的，更当如此。</a:t>
            </a:r>
            <a:r>
              <a:rPr lang="en-CA" altLang="zh-CN" sz="2000" i="1" dirty="0"/>
              <a:t>… 19 </a:t>
            </a:r>
            <a:r>
              <a:rPr lang="zh-CN" altLang="en-US" sz="2000" i="1" dirty="0">
                <a:solidFill>
                  <a:srgbClr val="FF0000"/>
                </a:solidFill>
              </a:rPr>
              <a:t>控告长老的案件</a:t>
            </a:r>
            <a:r>
              <a:rPr lang="zh-CN" altLang="en-US" sz="2000" i="1" dirty="0"/>
              <a:t>，若没有两三个见证人，就不要收。</a:t>
            </a:r>
            <a:r>
              <a:rPr lang="en-CA" altLang="zh-CN" sz="2000" i="1" dirty="0"/>
              <a:t>20 </a:t>
            </a:r>
            <a:r>
              <a:rPr lang="zh-CN" altLang="en-US" sz="2000" i="1" dirty="0"/>
              <a:t>犯罪的人，当在众人面前责备他，叫其余的人也可以惧怕。</a:t>
            </a:r>
            <a:r>
              <a:rPr lang="zh-CN" altLang="en-US" sz="2000" dirty="0"/>
              <a:t>（提前</a:t>
            </a:r>
            <a:r>
              <a:rPr lang="en-CA" altLang="zh-CN" sz="2000" dirty="0"/>
              <a:t>5:17-20</a:t>
            </a:r>
            <a:r>
              <a:rPr lang="zh-CN" altLang="en-US" sz="2000" dirty="0"/>
              <a:t>）</a:t>
            </a:r>
            <a:endParaRPr lang="en-CA" sz="2000" b="1" dirty="0"/>
          </a:p>
        </p:txBody>
      </p:sp>
      <p:sp>
        <p:nvSpPr>
          <p:cNvPr id="4" name="Callout: Line 3">
            <a:extLst>
              <a:ext uri="{FF2B5EF4-FFF2-40B4-BE49-F238E27FC236}">
                <a16:creationId xmlns:a16="http://schemas.microsoft.com/office/drawing/2014/main" id="{23F9F47B-CA81-1241-B833-2507F22D121D}"/>
              </a:ext>
            </a:extLst>
          </p:cNvPr>
          <p:cNvSpPr/>
          <p:nvPr/>
        </p:nvSpPr>
        <p:spPr>
          <a:xfrm>
            <a:off x="6307810" y="1179244"/>
            <a:ext cx="2836190" cy="1022888"/>
          </a:xfrm>
          <a:prstGeom prst="borderCallout1">
            <a:avLst>
              <a:gd name="adj1" fmla="val 18750"/>
              <a:gd name="adj2" fmla="val -8333"/>
              <a:gd name="adj3" fmla="val 101894"/>
              <a:gd name="adj4" fmla="val -3013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宣道会下各地方教会：</a:t>
            </a:r>
            <a:endParaRPr lang="en-CA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82880" indent="-18288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地方教会内部无法处理的事项，诉诸 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区会</a:t>
            </a:r>
            <a:endParaRPr lang="en-CA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821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3492</Words>
  <Application>Microsoft Office PowerPoint</Application>
  <PresentationFormat>Widescreen</PresentationFormat>
  <Paragraphs>87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按照圣经作领袖: 冲突处理</vt:lpstr>
      <vt:lpstr>PowerPoint Presentation</vt:lpstr>
      <vt:lpstr>冲突处理的目的</vt:lpstr>
      <vt:lpstr>冲突处理的目的</vt:lpstr>
      <vt:lpstr>冲突的主要类型</vt:lpstr>
      <vt:lpstr>冲突的主要类型</vt:lpstr>
      <vt:lpstr>冲突的主要类型</vt:lpstr>
      <vt:lpstr>冲突的主要类型</vt:lpstr>
      <vt:lpstr>冲突的主要类型</vt:lpstr>
      <vt:lpstr>处理原则</vt:lpstr>
      <vt:lpstr>处理原则</vt:lpstr>
      <vt:lpstr>处理原则</vt:lpstr>
      <vt:lpstr>处理原则</vt:lpstr>
      <vt:lpstr>处理流程</vt:lpstr>
      <vt:lpstr>处理流程</vt:lpstr>
      <vt:lpstr>处理流程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Wang</dc:creator>
  <cp:lastModifiedBy>Esther Wang</cp:lastModifiedBy>
  <cp:revision>95</cp:revision>
  <dcterms:created xsi:type="dcterms:W3CDTF">2026-06-09T18:25:58Z</dcterms:created>
  <dcterms:modified xsi:type="dcterms:W3CDTF">2026-07-14T04:31:40Z</dcterms:modified>
</cp:coreProperties>
</file>