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9" r:id="rId4"/>
    <p:sldId id="261" r:id="rId5"/>
    <p:sldId id="260" r:id="rId6"/>
    <p:sldId id="258" r:id="rId7"/>
    <p:sldId id="264" r:id="rId8"/>
    <p:sldId id="263" r:id="rId9"/>
    <p:sldId id="26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69"/>
  </p:normalViewPr>
  <p:slideViewPr>
    <p:cSldViewPr snapToGrid="0">
      <p:cViewPr varScale="1">
        <p:scale>
          <a:sx n="114" d="100"/>
          <a:sy n="114" d="100"/>
        </p:scale>
        <p:origin x="66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34F785-CB72-4F27-A420-BDA2DB33715E}" type="datetimeFigureOut">
              <a:rPr lang="en-CA" smtClean="0"/>
              <a:t>2026-08-09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A3399C-4ACB-42A8-92E9-58881471B93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8016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A3399C-4ACB-42A8-92E9-58881471B933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500889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B90139-D3BA-BB5B-2BF0-F565C0C629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ED1C8E-BCA4-9F00-C91D-39836FC513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0D36C4-B05E-CCD7-9D85-57073B0A4A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AEAAB6-E69F-3404-533D-C0093FB5E6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A3399C-4ACB-42A8-92E9-58881471B933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487749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048D26-0B4E-D690-7A61-9C7BA408A1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7C58D2-0DB3-0BA2-7E79-2AD3BB09D2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F158A4-290D-8070-5058-0F2E728230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E40D9-0674-BBB4-22B2-F780A0094C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A3399C-4ACB-42A8-92E9-58881471B933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00594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191105-3D6A-FAD2-6510-935A4FEE69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CEB1F9-C07A-EF59-538A-193E326EB0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8010FD-2087-0580-1433-6F880C8F57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8A5351-3592-C6D3-FD4C-EE42A46BA1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A3399C-4ACB-42A8-92E9-58881471B933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144759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08A6A-0CA9-2C4B-41E1-06B01ABD45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4F3BF3-D579-FC3F-5460-E09E752822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4EB49E-0070-7408-EEB1-F8A202B27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60BBB-E6DE-40D3-9164-844466D140BA}" type="datetimeFigureOut">
              <a:rPr lang="en-CA" smtClean="0"/>
              <a:t>2026-08-09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4CDA1C-9DF1-158F-6103-030536AAC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D6BBC-E2AB-F395-4321-89C34192C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75844-5B7F-4057-9580-7C39F65B25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90429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F7448-5DFB-0BD6-A4ED-6540019DF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34F889-55A6-1F3B-8640-59E59E287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03FF18-63EF-B4FC-5E3A-4049094E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60BBB-E6DE-40D3-9164-844466D140BA}" type="datetimeFigureOut">
              <a:rPr lang="en-CA" smtClean="0"/>
              <a:t>2026-08-09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E13F82-BE84-24EF-F92C-086DDE693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E14A0-90B2-5B7A-74A9-DE66A5647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75844-5B7F-4057-9580-7C39F65B25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13925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A2EB3-909D-D923-5C16-9C34BD164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F94E59-E5AF-23FA-6CC2-DA86D02BC1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AC285A-FA12-0E06-EC18-931BA73EB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60BBB-E6DE-40D3-9164-844466D140BA}" type="datetimeFigureOut">
              <a:rPr lang="en-CA" smtClean="0"/>
              <a:t>2026-08-09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5DF5A5-072B-5C42-FDD6-7B144AE85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5BEEDA-2CC6-EF17-F16C-39DF1A178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75844-5B7F-4057-9580-7C39F65B25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74279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3FD41-7A19-D331-2108-185FEA223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3662E-139B-163B-8194-AC98E9ED2F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FE535F-70DA-94F7-BD2D-48C583B7A0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2BD142-853D-ED32-D39E-208BD02F3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60BBB-E6DE-40D3-9164-844466D140BA}" type="datetimeFigureOut">
              <a:rPr lang="en-CA" smtClean="0"/>
              <a:t>2026-08-09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AA831F-FC0B-54BD-0B2A-53FC2C2EE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512D38-AC9B-33FB-1E10-9F62B9F0F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75844-5B7F-4057-9580-7C39F65B25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32462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42B0F-46A4-DFAA-01FD-412F6CB90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2EF07C-BC49-D531-B4D6-E21E3651DD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0CAE2B-A931-2ABD-AA58-32B7031D54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8AAC7D-697D-D89E-DD8B-AA42920666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2A0647-437A-FC3C-FDD8-FA01D64A8E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87706D-5A09-DC92-15B8-CC27B4E94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60BBB-E6DE-40D3-9164-844466D140BA}" type="datetimeFigureOut">
              <a:rPr lang="en-CA" smtClean="0"/>
              <a:t>2026-08-09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ABE1C9-B34C-7D11-83DE-1E8002697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985E52-B2B0-74BE-F396-05BAAB766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75844-5B7F-4057-9580-7C39F65B25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8995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E5379-9894-AF46-F35F-36D27FBCE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1C965F-2D3E-87BE-B3AC-8F05B98F2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60BBB-E6DE-40D3-9164-844466D140BA}" type="datetimeFigureOut">
              <a:rPr lang="en-CA" smtClean="0"/>
              <a:t>2026-08-09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0E9DBF-688A-18A8-188D-3A00234BA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BE1235-70DF-82F6-C32E-E34F8C15A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75844-5B7F-4057-9580-7C39F65B25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93994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FF0CE2-22DB-E541-3156-A61E951BF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60BBB-E6DE-40D3-9164-844466D140BA}" type="datetimeFigureOut">
              <a:rPr lang="en-CA" smtClean="0"/>
              <a:t>2026-08-09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0E6EC6-2A99-F722-7B4E-15AF056ED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F2DEDC-5428-3D93-AE9C-D6925D866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75844-5B7F-4057-9580-7C39F65B25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46375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57D60-4F6E-5DDE-61CC-388D4E1AD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32345A-7CAA-9B4B-EACE-095180E640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84E0A6-9948-B553-5F1E-98C751057A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FC1ED6-3C87-A31C-54CF-9375BB3F4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60BBB-E6DE-40D3-9164-844466D140BA}" type="datetimeFigureOut">
              <a:rPr lang="en-CA" smtClean="0"/>
              <a:t>2026-08-09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41FE76-0187-D44C-5AD3-97CBECA14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C9D13E-5A04-368D-0662-71AA55495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75844-5B7F-4057-9580-7C39F65B25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57863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325DB-265A-AB20-4BEA-F1BB0E906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52B6AD-4898-FD01-3008-69B628639C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847D7B-1113-6961-06CF-F0021E71BB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280944-E246-AFB3-9C71-2E0E848F8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60BBB-E6DE-40D3-9164-844466D140BA}" type="datetimeFigureOut">
              <a:rPr lang="en-CA" smtClean="0"/>
              <a:t>2026-08-09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4A8109-2C64-39BB-2F65-72489E9FB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1F8AF4-970C-3146-1F2D-7C859A785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75844-5B7F-4057-9580-7C39F65B25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5257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AA111-61AA-92BE-F1FC-62D9C0869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F332BE-F076-03AD-0917-C83D5F570D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208F61-56ED-F602-705F-019DABDE2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60BBB-E6DE-40D3-9164-844466D140BA}" type="datetimeFigureOut">
              <a:rPr lang="en-CA" smtClean="0"/>
              <a:t>2026-08-09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F3A743-6B30-4777-EF01-BA99500BA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B1A6B-F202-DA2B-2948-D24545D5E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75844-5B7F-4057-9580-7C39F65B25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84958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F4585D-4210-9593-2834-C099629E42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DAFF08-7E60-AED2-CD6A-40D4D9DDF3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86EE65-9E7C-7C4D-6407-963B34184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60BBB-E6DE-40D3-9164-844466D140BA}" type="datetimeFigureOut">
              <a:rPr lang="en-CA" smtClean="0"/>
              <a:t>2026-08-09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91193C-F6B5-C6B1-C881-4351A2223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953D11-63D0-C883-FB84-95A6C6151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75844-5B7F-4057-9580-7C39F65B25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6277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698EC5-2DEF-CBA8-3C9E-33C413681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9A944D-4D4F-23E1-324E-EE9DB04143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AF5ECA-F757-AC85-25E9-18378D3C71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F60BBB-E6DE-40D3-9164-844466D140BA}" type="datetimeFigureOut">
              <a:rPr lang="en-CA" smtClean="0"/>
              <a:t>2026-08-09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B92C15-C9EA-9C17-1A61-3401A85397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1FFFB9-D294-5E3D-3CBB-B91B477309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75844-5B7F-4057-9580-7C39F65B25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02712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90841-8378-CCF3-FEB4-0285B61688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b="1" dirty="0"/>
              <a:t>按照圣经作领袖</a:t>
            </a:r>
            <a:r>
              <a:rPr lang="en-CA" altLang="zh-CN" b="1" dirty="0"/>
              <a:t>: </a:t>
            </a:r>
            <a:r>
              <a:rPr lang="zh-CN" altLang="en-US" b="1" dirty="0"/>
              <a:t>纪律惩戒</a:t>
            </a:r>
            <a:endParaRPr lang="en-CA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0D26C8-CCF1-8374-5A7D-7499BBBF3C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54625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0BB1E-E559-1BB6-6904-79C1320EF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ACC007-2EFF-6B3C-C6C8-DD0D31038F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CA" altLang="zh-CN" sz="2400" b="1" dirty="0"/>
              <a:t>1</a:t>
            </a:r>
            <a:r>
              <a:rPr lang="zh-CN" altLang="en-US" sz="2400" b="1" dirty="0"/>
              <a:t>、目的：</a:t>
            </a:r>
            <a:endParaRPr lang="en-CA" altLang="zh-CN" sz="2400" b="1" dirty="0"/>
          </a:p>
          <a:p>
            <a:r>
              <a:rPr lang="zh-CN" altLang="en-US" sz="2400" dirty="0"/>
              <a:t>捍卫真理</a:t>
            </a:r>
            <a:endParaRPr lang="en-CA" altLang="zh-CN" sz="2400" dirty="0"/>
          </a:p>
          <a:p>
            <a:r>
              <a:rPr lang="zh-CN" altLang="en-US" sz="2400" dirty="0"/>
              <a:t>防止神的愤怒临到教会</a:t>
            </a:r>
            <a:endParaRPr lang="en-CA" altLang="zh-CN" sz="2400" dirty="0"/>
          </a:p>
          <a:p>
            <a:r>
              <a:rPr lang="zh-CN" altLang="en-US" sz="2400" dirty="0"/>
              <a:t>维护圣洁</a:t>
            </a:r>
            <a:endParaRPr lang="en-CA" altLang="zh-CN" sz="2400" dirty="0"/>
          </a:p>
          <a:p>
            <a:r>
              <a:rPr lang="zh-CN" altLang="en-US" sz="2400" dirty="0"/>
              <a:t>挽回罪人</a:t>
            </a:r>
            <a:endParaRPr lang="en-CA" altLang="zh-CN" sz="2400" dirty="0"/>
          </a:p>
          <a:p>
            <a:pPr marL="0" indent="0">
              <a:buNone/>
            </a:pPr>
            <a:r>
              <a:rPr lang="en-CA" altLang="zh-CN" sz="2400" b="1" dirty="0"/>
              <a:t>2</a:t>
            </a:r>
            <a:r>
              <a:rPr lang="zh-CN" altLang="en-US" sz="2400" b="1" dirty="0"/>
              <a:t>、步骤：</a:t>
            </a:r>
            <a:endParaRPr lang="en-CA" altLang="zh-CN" sz="2400" b="1" dirty="0"/>
          </a:p>
          <a:p>
            <a:r>
              <a:rPr lang="zh-CN" altLang="en-US" sz="2400" dirty="0"/>
              <a:t>圣经原则</a:t>
            </a:r>
            <a:endParaRPr lang="en-CA" altLang="zh-CN" sz="2400" dirty="0"/>
          </a:p>
          <a:p>
            <a:r>
              <a:rPr lang="zh-CN" altLang="en-US" sz="2400" dirty="0"/>
              <a:t>实际程序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24335294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8BCAF-03AC-2D3E-3876-47A75B222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目的</a:t>
            </a: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CCC29-F367-E16C-0786-9D1C8EACB2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sz="2400" b="1" dirty="0"/>
              <a:t>1</a:t>
            </a:r>
            <a:r>
              <a:rPr lang="zh-CN" altLang="en-US" sz="2400" b="1" dirty="0"/>
              <a:t>、捍卫真理</a:t>
            </a:r>
            <a:endParaRPr lang="en-CA" altLang="zh-CN" sz="2400" b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zh-CN" altLang="en-US" sz="2000" i="1" dirty="0"/>
              <a:t>常存信心和无亏的良心；有人丢弃良心，</a:t>
            </a:r>
            <a:r>
              <a:rPr lang="zh-CN" altLang="en-US" sz="2000" i="1" dirty="0">
                <a:solidFill>
                  <a:srgbClr val="FF0000"/>
                </a:solidFill>
              </a:rPr>
              <a:t>就在真道上如同船破坏了一般</a:t>
            </a:r>
            <a:r>
              <a:rPr lang="zh-CN" altLang="en-US" sz="2000" i="1" dirty="0"/>
              <a:t>。其中有许米乃和亚力山大；</a:t>
            </a:r>
            <a:r>
              <a:rPr lang="zh-CN" altLang="en-US" sz="2000" i="1" dirty="0">
                <a:solidFill>
                  <a:srgbClr val="FF0000"/>
                </a:solidFill>
              </a:rPr>
              <a:t>我已经把他们交给撒但</a:t>
            </a:r>
            <a:r>
              <a:rPr lang="zh-CN" altLang="en-US" sz="2000" i="1" dirty="0"/>
              <a:t>，使他们受责罚，就不再谤渎了。</a:t>
            </a:r>
            <a:r>
              <a:rPr lang="zh-CN" altLang="en-US" sz="2000" dirty="0"/>
              <a:t>（提前</a:t>
            </a:r>
            <a:r>
              <a:rPr lang="en-CA" altLang="zh-CN" sz="2000" dirty="0"/>
              <a:t>1:19-20</a:t>
            </a:r>
            <a:r>
              <a:rPr lang="zh-CN" altLang="en-US" sz="2000" dirty="0"/>
              <a:t>）</a:t>
            </a:r>
            <a:endParaRPr lang="en-CA" altLang="zh-CN" sz="20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sz="2400" b="1" dirty="0"/>
              <a:t>2</a:t>
            </a:r>
            <a:r>
              <a:rPr lang="zh-CN" altLang="en-US" sz="2400" b="1" dirty="0"/>
              <a:t>、防止神的愤怒临到教会</a:t>
            </a:r>
            <a:endParaRPr lang="en-CA" altLang="zh-CN" sz="2400" b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Hans" sz="2000" i="1" dirty="0"/>
              <a:t>4</a:t>
            </a:r>
            <a:r>
              <a:rPr lang="zh-CN" altLang="en-US" sz="2000" i="1" dirty="0"/>
              <a:t> 耶和华吩咐摩西说：「将百姓中所有的族长在我面前对着日头悬挂，使我向以色列人所发的怒气可以消了。」</a:t>
            </a:r>
            <a:r>
              <a:rPr lang="zh-CN" altLang="en-US" sz="2000" dirty="0"/>
              <a:t>（数</a:t>
            </a:r>
            <a:r>
              <a:rPr lang="en-CA" altLang="zh-CN" sz="2000" dirty="0"/>
              <a:t>25:4</a:t>
            </a:r>
            <a:r>
              <a:rPr lang="zh-CN" altLang="en-US" sz="2000" dirty="0"/>
              <a:t>）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CA" sz="2400" b="1" dirty="0"/>
          </a:p>
        </p:txBody>
      </p:sp>
    </p:spTree>
    <p:extLst>
      <p:ext uri="{BB962C8B-B14F-4D97-AF65-F5344CB8AC3E}">
        <p14:creationId xmlns:p14="http://schemas.microsoft.com/office/powerpoint/2010/main" val="4231839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94852-C6CF-5405-CBAF-7BF5BAF686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5135F-B9D0-E402-3F00-2621C70A1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目的</a:t>
            </a: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A65CFF-0B44-0025-DFBB-53CDBE237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2400" b="1" dirty="0"/>
              <a:t>3</a:t>
            </a:r>
            <a:r>
              <a:rPr lang="zh-CN" altLang="en-US" sz="2400" b="1" dirty="0"/>
              <a:t>、维护圣洁</a:t>
            </a:r>
            <a:endParaRPr lang="en-CA" altLang="zh-CN" sz="2400" b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Hans" altLang="en-US" sz="2000" i="1" dirty="0"/>
              <a:t> </a:t>
            </a:r>
            <a:r>
              <a:rPr lang="en-US" altLang="zh-Hans" sz="2000" i="1" dirty="0"/>
              <a:t>1</a:t>
            </a:r>
            <a:r>
              <a:rPr lang="zh-CN" altLang="en-US" sz="2000" i="1" dirty="0"/>
              <a:t> 风闻在你们中间有淫乱的事。这样的淫乱连外邦人中也没有，就是有人收了他的继母。</a:t>
            </a:r>
            <a:r>
              <a:rPr lang="en-US" altLang="zh-Hans" sz="2000" i="1" dirty="0"/>
              <a:t>2</a:t>
            </a:r>
            <a:r>
              <a:rPr lang="zh-CN" altLang="en-US" sz="2000" i="1" dirty="0"/>
              <a:t> 你们还是自高自大，并不哀痛，</a:t>
            </a:r>
            <a:r>
              <a:rPr lang="zh-CN" altLang="en-US" sz="2000" i="1" dirty="0">
                <a:solidFill>
                  <a:srgbClr val="FF0000"/>
                </a:solidFill>
              </a:rPr>
              <a:t>把行这事的人从你们中间赶出去</a:t>
            </a:r>
            <a:r>
              <a:rPr lang="zh-CN" altLang="en-US" sz="2000" i="1" dirty="0"/>
              <a:t>。</a:t>
            </a:r>
            <a:r>
              <a:rPr lang="en-CA" altLang="zh-CN" sz="2000" i="1" dirty="0"/>
              <a:t>… </a:t>
            </a:r>
            <a:r>
              <a:rPr lang="en-US" altLang="zh-Hans" sz="2000" i="1" dirty="0"/>
              <a:t>6</a:t>
            </a:r>
            <a:r>
              <a:rPr lang="zh-CN" altLang="en-US" sz="2000" i="1" dirty="0"/>
              <a:t> 你们这自夸是不好的。岂不知一点面酵能使全团发起来吗？</a:t>
            </a:r>
            <a:r>
              <a:rPr lang="en-US" altLang="zh-Hans" sz="2000" i="1" dirty="0"/>
              <a:t>7</a:t>
            </a:r>
            <a:r>
              <a:rPr lang="zh-CN" altLang="en-US" sz="2000" i="1" dirty="0"/>
              <a:t> </a:t>
            </a:r>
            <a:r>
              <a:rPr lang="zh-CN" altLang="en-US" sz="2000" b="1" i="1" u="sng" dirty="0"/>
              <a:t>你们既是无酵的面，应当把旧酵除净，好使你们成为新团</a:t>
            </a:r>
            <a:r>
              <a:rPr lang="zh-CN" altLang="en-US" sz="2000" i="1" dirty="0"/>
              <a:t>；因为我们逾越节的羔羊基督已经被杀献祭了。</a:t>
            </a:r>
            <a:r>
              <a:rPr lang="en-CA" altLang="zh-CN" sz="2000" i="1" dirty="0"/>
              <a:t>…</a:t>
            </a:r>
            <a:r>
              <a:rPr lang="en-US" altLang="zh-Hans" sz="2000" i="1" dirty="0"/>
              <a:t>11</a:t>
            </a:r>
            <a:r>
              <a:rPr lang="zh-CN" altLang="en-US" sz="2000" i="1" dirty="0"/>
              <a:t> 但如今我写信给你们说，若有</a:t>
            </a:r>
            <a:r>
              <a:rPr lang="zh-CN" altLang="en-US" sz="2000" i="1" dirty="0">
                <a:solidFill>
                  <a:srgbClr val="FF0000"/>
                </a:solidFill>
              </a:rPr>
              <a:t>称为弟兄</a:t>
            </a:r>
            <a:r>
              <a:rPr lang="zh-CN" altLang="en-US" sz="2000" i="1" dirty="0"/>
              <a:t>是行淫乱的，或贪婪的，或拜偶像的，或辱骂的，或醉酒的，或勒索的，</a:t>
            </a:r>
            <a:r>
              <a:rPr lang="zh-CN" altLang="en-US" sz="2000" i="1" dirty="0">
                <a:solidFill>
                  <a:srgbClr val="FF0000"/>
                </a:solidFill>
              </a:rPr>
              <a:t>这样的人不可与他相交，就是与他吃饭都不可</a:t>
            </a:r>
            <a:r>
              <a:rPr lang="zh-CN" altLang="en-US" sz="2000" i="1" dirty="0"/>
              <a:t>。</a:t>
            </a:r>
            <a:r>
              <a:rPr lang="en-US" altLang="zh-Hans" sz="2000" i="1" dirty="0"/>
              <a:t>12</a:t>
            </a:r>
            <a:r>
              <a:rPr lang="zh-CN" altLang="en-US" sz="2000" i="1" dirty="0"/>
              <a:t> 因为审判教外的人与我何干？教内的人岂不是你们审判的吗？</a:t>
            </a:r>
            <a:r>
              <a:rPr lang="en-US" altLang="zh-Hans" sz="2000" i="1" dirty="0"/>
              <a:t>13</a:t>
            </a:r>
            <a:r>
              <a:rPr lang="zh-CN" altLang="en-US" sz="2000" i="1" dirty="0"/>
              <a:t> 至于外人有　神审判他们。</a:t>
            </a:r>
            <a:r>
              <a:rPr lang="zh-CN" altLang="en-US" sz="2000" i="1" dirty="0">
                <a:solidFill>
                  <a:srgbClr val="FF0000"/>
                </a:solidFill>
              </a:rPr>
              <a:t>你们应当把那恶人从你们中间赶出去</a:t>
            </a:r>
            <a:r>
              <a:rPr lang="zh-CN" altLang="en-US" sz="2000" i="1" dirty="0"/>
              <a:t>。</a:t>
            </a:r>
            <a:r>
              <a:rPr lang="zh-CN" altLang="en-US" sz="2000" dirty="0"/>
              <a:t>（林前</a:t>
            </a:r>
            <a:r>
              <a:rPr lang="en-CA" altLang="zh-CN" sz="2000" dirty="0"/>
              <a:t>5:1-13</a:t>
            </a:r>
            <a:r>
              <a:rPr lang="zh-CN" altLang="en-US" sz="2000" dirty="0"/>
              <a:t>）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CA" sz="2000" b="1" dirty="0"/>
          </a:p>
        </p:txBody>
      </p:sp>
    </p:spTree>
    <p:extLst>
      <p:ext uri="{BB962C8B-B14F-4D97-AF65-F5344CB8AC3E}">
        <p14:creationId xmlns:p14="http://schemas.microsoft.com/office/powerpoint/2010/main" val="791638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CAC2F-711A-A109-8AC7-BA035238A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目的</a:t>
            </a: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F8C499-0A2F-51E5-F76E-480C164006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2400" b="1" dirty="0"/>
              <a:t>4</a:t>
            </a:r>
            <a:r>
              <a:rPr lang="zh-CN" altLang="en-US" sz="2400" b="1" dirty="0"/>
              <a:t>、挽回罪人</a:t>
            </a:r>
            <a:endParaRPr lang="en-CA" altLang="zh-CN" sz="2400" b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sz="2000" i="1" dirty="0"/>
              <a:t>弟兄们，若有人偶然被过犯所胜，你们属灵的人就当用温柔的心</a:t>
            </a:r>
            <a:r>
              <a:rPr lang="zh-CN" altLang="en-US" sz="2000" i="1" dirty="0">
                <a:solidFill>
                  <a:srgbClr val="0070C0"/>
                </a:solidFill>
              </a:rPr>
              <a:t>把他挽回过来</a:t>
            </a:r>
            <a:r>
              <a:rPr lang="zh-CN" altLang="en-US" sz="2000" i="1" dirty="0"/>
              <a:t>。</a:t>
            </a:r>
            <a:r>
              <a:rPr lang="zh-CN" altLang="en-US" sz="2000" dirty="0"/>
              <a:t>（加</a:t>
            </a:r>
            <a:r>
              <a:rPr lang="en-US" altLang="zh-CN" sz="2000" dirty="0"/>
              <a:t>6:1</a:t>
            </a:r>
            <a:r>
              <a:rPr lang="zh-CN" altLang="en-US" sz="2000" dirty="0"/>
              <a:t>）</a:t>
            </a:r>
            <a:endParaRPr lang="en-US" altLang="zh-Hans" sz="2000" i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Hans" sz="2000" i="1" dirty="0"/>
              <a:t>5</a:t>
            </a:r>
            <a:r>
              <a:rPr lang="zh-CN" altLang="en-US" sz="2000" i="1" dirty="0"/>
              <a:t> 要把这样的人交给撒但，败坏他的肉体，</a:t>
            </a:r>
            <a:r>
              <a:rPr lang="zh-CN" altLang="en-US" sz="2000" i="1" dirty="0">
                <a:solidFill>
                  <a:srgbClr val="0070C0"/>
                </a:solidFill>
              </a:rPr>
              <a:t>使他的灵魂在主耶稣的日子可以得救</a:t>
            </a:r>
            <a:r>
              <a:rPr lang="zh-CN" altLang="en-US" sz="2000" i="1" dirty="0"/>
              <a:t>。</a:t>
            </a:r>
            <a:r>
              <a:rPr lang="zh-CN" altLang="en-US" sz="2000" dirty="0"/>
              <a:t>（林前</a:t>
            </a:r>
            <a:r>
              <a:rPr lang="en-CA" altLang="zh-CN" sz="2000" dirty="0"/>
              <a:t>5:5</a:t>
            </a:r>
            <a:r>
              <a:rPr lang="zh-CN" altLang="en-US" sz="2000" dirty="0"/>
              <a:t>）</a:t>
            </a:r>
            <a:endParaRPr lang="en-CA" altLang="zh-CN" sz="20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CA" altLang="zh-CN" sz="2000" i="1" dirty="0"/>
              <a:t>6 </a:t>
            </a:r>
            <a:r>
              <a:rPr lang="zh-CN" altLang="en-US" sz="2000" i="1" dirty="0"/>
              <a:t>因为</a:t>
            </a:r>
            <a:r>
              <a:rPr lang="zh-CN" altLang="en-US" sz="2000" i="1" dirty="0">
                <a:solidFill>
                  <a:srgbClr val="0070C0"/>
                </a:solidFill>
              </a:rPr>
              <a:t>主所爱的，祂必管教</a:t>
            </a:r>
            <a:r>
              <a:rPr lang="zh-CN" altLang="en-US" sz="2000" i="1" dirty="0"/>
              <a:t>，又鞭打凡所收纳的儿子。</a:t>
            </a:r>
            <a:r>
              <a:rPr lang="en-US" altLang="zh-Hans" sz="2000" i="1" dirty="0"/>
              <a:t>7</a:t>
            </a:r>
            <a:r>
              <a:rPr lang="zh-CN" altLang="en-US" sz="2000" i="1" dirty="0"/>
              <a:t> 你们所忍受的，是　神管教你们，待你们如同待儿子。焉有儿子不被父亲管教的呢？</a:t>
            </a:r>
            <a:r>
              <a:rPr lang="en-US" altLang="zh-Hans" sz="2000" i="1" dirty="0"/>
              <a:t>8</a:t>
            </a:r>
            <a:r>
              <a:rPr lang="zh-CN" altLang="en-US" sz="2000" i="1" dirty="0"/>
              <a:t> 管教原是众子所共受的。你们若不受管教，就是私子，不是儿子了。</a:t>
            </a:r>
            <a:r>
              <a:rPr lang="en-US" altLang="zh-Hans" sz="2000" i="1" dirty="0"/>
              <a:t>9</a:t>
            </a:r>
            <a:r>
              <a:rPr lang="zh-CN" altLang="en-US" sz="2000" i="1" dirty="0"/>
              <a:t> 再者，我们曾有生身的父管教我们，我们尚且敬重他，何况万灵的父，我们岂不更当顺服祂得生吗？</a:t>
            </a:r>
            <a:r>
              <a:rPr lang="en-US" altLang="zh-Hans" sz="2000" i="1" dirty="0"/>
              <a:t>10</a:t>
            </a:r>
            <a:r>
              <a:rPr lang="zh-CN" altLang="en-US" sz="2000" i="1" dirty="0"/>
              <a:t> 生身的父都是暂随己意管教我们；惟有万灵的父管教我们，是要我们得益处，使我们在祂的圣洁上有分。</a:t>
            </a:r>
            <a:r>
              <a:rPr lang="en-US" altLang="zh-Hans" sz="2000" i="1" dirty="0"/>
              <a:t>11</a:t>
            </a:r>
            <a:r>
              <a:rPr lang="zh-CN" altLang="en-US" sz="2000" i="1" dirty="0"/>
              <a:t> </a:t>
            </a:r>
            <a:r>
              <a:rPr lang="zh-CN" altLang="en-US" sz="2000" i="1" dirty="0">
                <a:solidFill>
                  <a:srgbClr val="0070C0"/>
                </a:solidFill>
              </a:rPr>
              <a:t>凡管教的事，当时不觉得快乐，反觉得愁苦；后来却为那经练过的人结出平安的果子，就是义</a:t>
            </a:r>
            <a:r>
              <a:rPr lang="zh-CN" altLang="en-US" sz="2000" i="1" dirty="0"/>
              <a:t>。</a:t>
            </a:r>
            <a:r>
              <a:rPr lang="zh-CN" altLang="en-US" sz="2000" dirty="0"/>
              <a:t>（来</a:t>
            </a:r>
            <a:r>
              <a:rPr lang="en-CA" altLang="zh-CN" sz="2000" dirty="0"/>
              <a:t>12:6-11</a:t>
            </a:r>
            <a:r>
              <a:rPr lang="zh-CN" altLang="en-US" sz="2000" dirty="0"/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1154479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9CA94-4133-9A48-AA38-15688B844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步骤：圣经原则</a:t>
            </a: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562C1-EEB2-0848-E7BF-997FCC4A66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2400" b="1" dirty="0"/>
              <a:t>1</a:t>
            </a:r>
            <a:r>
              <a:rPr lang="zh-CN" altLang="en-US" sz="2400" b="1" dirty="0"/>
              <a:t>、个别 → 全教会</a:t>
            </a:r>
            <a:endParaRPr lang="en-CA" altLang="zh-CN" sz="2400" b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CA" altLang="zh-CN" sz="2000" i="1" dirty="0"/>
              <a:t>15 </a:t>
            </a:r>
            <a:r>
              <a:rPr lang="zh-CN" altLang="en-US" sz="2000" i="1" dirty="0"/>
              <a:t>倘若你的弟兄得罪你，你就去，趁着只有他和你在一处的时候，指出他的错来。他若听你，你便得了你的弟兄。</a:t>
            </a:r>
            <a:r>
              <a:rPr lang="en-CA" altLang="zh-CN" sz="2000" i="1" dirty="0"/>
              <a:t>16 </a:t>
            </a:r>
            <a:r>
              <a:rPr lang="zh-CN" altLang="en-US" sz="2000" i="1" dirty="0"/>
              <a:t>他若不听，你就另外带一两个人同去，要凭两三个人的口作见证，句句都可定准。</a:t>
            </a:r>
            <a:r>
              <a:rPr lang="en-CA" altLang="zh-CN" sz="2000" i="1" dirty="0"/>
              <a:t>17 </a:t>
            </a:r>
            <a:r>
              <a:rPr lang="zh-CN" altLang="en-US" sz="2000" i="1" dirty="0"/>
              <a:t>若是不听他们，就告诉教会；若是不听教会，</a:t>
            </a:r>
            <a:r>
              <a:rPr lang="zh-CN" altLang="en-US" sz="2000" i="1" dirty="0">
                <a:solidFill>
                  <a:srgbClr val="FF0000"/>
                </a:solidFill>
              </a:rPr>
              <a:t>就看他像外邦人和税吏一样</a:t>
            </a:r>
            <a:r>
              <a:rPr lang="zh-CN" altLang="en-US" sz="2000" i="1" dirty="0"/>
              <a:t>。</a:t>
            </a:r>
            <a:r>
              <a:rPr lang="en-CA" altLang="zh-CN" sz="2000" i="1" dirty="0"/>
              <a:t>18 </a:t>
            </a:r>
            <a:r>
              <a:rPr lang="zh-CN" altLang="en-US" sz="2000" i="1" dirty="0"/>
              <a:t>我实在告诉你们，凡你们在地上所捆绑的，在天上也要捆绑；凡你们在地上所释放的，在天上也要释放。</a:t>
            </a:r>
            <a:r>
              <a:rPr lang="zh-CN" altLang="en-US" sz="2000" dirty="0"/>
              <a:t>（太</a:t>
            </a:r>
            <a:r>
              <a:rPr lang="en-CA" altLang="zh-CN" sz="2000" dirty="0"/>
              <a:t>18:15-18</a:t>
            </a:r>
            <a:r>
              <a:rPr lang="zh-CN" altLang="en-US" sz="2000" dirty="0"/>
              <a:t>）</a:t>
            </a:r>
            <a:endParaRPr lang="en-CA" altLang="zh-CN" sz="20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CA" altLang="zh-CN" sz="20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CA" altLang="zh-CN" sz="20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CA" altLang="zh-CN" sz="2000" dirty="0"/>
          </a:p>
          <a:p>
            <a:pPr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CA" sz="20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621025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40EB2-C978-6AB3-12D7-84945E9525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FA42E-5312-11A8-B834-DBA0491DC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步骤：圣经原则</a:t>
            </a: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F813E2-24E0-48F3-CF50-C080A07744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2400" b="1" dirty="0"/>
              <a:t>2</a:t>
            </a:r>
            <a:r>
              <a:rPr lang="zh-CN" altLang="en-US" sz="2400" b="1" dirty="0"/>
              <a:t>、纪律惩戒没有取代世俗法律：</a:t>
            </a:r>
            <a:endParaRPr lang="en-CA" altLang="zh-CN" sz="2400" b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CA" altLang="zh-Hans" sz="2000" b="1" i="1" dirty="0"/>
              <a:t> </a:t>
            </a:r>
            <a:r>
              <a:rPr lang="en-US" altLang="zh-Hans" sz="2000" i="1" dirty="0"/>
              <a:t>12</a:t>
            </a:r>
            <a:r>
              <a:rPr lang="zh-CN" altLang="en-US" sz="2000" i="1" dirty="0"/>
              <a:t> 因为审判</a:t>
            </a:r>
            <a:r>
              <a:rPr lang="zh-CN" altLang="en-US" sz="2000" i="1" dirty="0">
                <a:solidFill>
                  <a:srgbClr val="0070C0"/>
                </a:solidFill>
              </a:rPr>
              <a:t>教外的人</a:t>
            </a:r>
            <a:r>
              <a:rPr lang="zh-CN" altLang="en-US" sz="2000" i="1" dirty="0"/>
              <a:t>与我何干？</a:t>
            </a:r>
            <a:r>
              <a:rPr lang="zh-CN" altLang="en-US" sz="2000" i="1" dirty="0">
                <a:solidFill>
                  <a:srgbClr val="0070C0"/>
                </a:solidFill>
              </a:rPr>
              <a:t>教内的人</a:t>
            </a:r>
            <a:r>
              <a:rPr lang="zh-CN" altLang="en-US" sz="2000" i="1" dirty="0"/>
              <a:t>岂不是你们审判的吗？</a:t>
            </a:r>
            <a:r>
              <a:rPr lang="en-US" altLang="zh-Hans" sz="2000" i="1" dirty="0"/>
              <a:t>13</a:t>
            </a:r>
            <a:r>
              <a:rPr lang="zh-CN" altLang="en-US" sz="2000" i="1" dirty="0"/>
              <a:t> 至于外人有神审判他们。</a:t>
            </a:r>
            <a:r>
              <a:rPr lang="en-CA" altLang="zh-CN" sz="2000" i="1" dirty="0"/>
              <a:t>…</a:t>
            </a:r>
            <a:r>
              <a:rPr lang="zh-CN" altLang="en-US" sz="2000" dirty="0"/>
              <a:t>（林前</a:t>
            </a:r>
            <a:r>
              <a:rPr lang="en-CA" altLang="zh-CN" sz="2000" dirty="0"/>
              <a:t>5:12-13</a:t>
            </a:r>
            <a:r>
              <a:rPr lang="zh-CN" altLang="en-US" sz="2000" dirty="0"/>
              <a:t>）</a:t>
            </a:r>
            <a:endParaRPr lang="en-CA" altLang="zh-CN" sz="20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Hans" sz="2000" i="1" dirty="0"/>
              <a:t> 1</a:t>
            </a:r>
            <a:r>
              <a:rPr lang="zh-CN" altLang="en-US" sz="2000" i="1" dirty="0"/>
              <a:t> 在上有权柄的，人人当顺服他，因为</a:t>
            </a:r>
            <a:r>
              <a:rPr lang="zh-CN" altLang="en-US" sz="2000" i="1" dirty="0">
                <a:solidFill>
                  <a:srgbClr val="0070C0"/>
                </a:solidFill>
              </a:rPr>
              <a:t>没有权柄不是出于　神的</a:t>
            </a:r>
            <a:r>
              <a:rPr lang="zh-CN" altLang="en-US" sz="2000" i="1" dirty="0"/>
              <a:t>。凡掌权的都是　神所命的。</a:t>
            </a:r>
            <a:r>
              <a:rPr lang="en-US" altLang="zh-Hans" sz="2000" i="1" dirty="0"/>
              <a:t>2</a:t>
            </a:r>
            <a:r>
              <a:rPr lang="zh-CN" altLang="en-US" sz="2000" i="1" dirty="0"/>
              <a:t> 所以，抗拒掌权的就是抗拒　神的命；抗拒的必自取刑罚。</a:t>
            </a:r>
            <a:r>
              <a:rPr lang="en-US" altLang="zh-Hans" sz="2000" i="1" dirty="0"/>
              <a:t>3</a:t>
            </a:r>
            <a:r>
              <a:rPr lang="zh-CN" altLang="en-US" sz="2000" i="1" dirty="0"/>
              <a:t> </a:t>
            </a:r>
            <a:r>
              <a:rPr lang="zh-CN" altLang="en-US" sz="2000" i="1" dirty="0">
                <a:solidFill>
                  <a:srgbClr val="0070C0"/>
                </a:solidFill>
              </a:rPr>
              <a:t>作官的原不是叫行善的惧怕，乃是叫作恶的惧怕</a:t>
            </a:r>
            <a:r>
              <a:rPr lang="zh-CN" altLang="en-US" sz="2000" i="1" dirty="0"/>
              <a:t>。你愿意不惧怕掌权的吗？你只要行善，就可得他的称赞；</a:t>
            </a:r>
            <a:r>
              <a:rPr lang="en-US" altLang="zh-Hans" sz="2000" i="1" dirty="0"/>
              <a:t>4</a:t>
            </a:r>
            <a:r>
              <a:rPr lang="zh-CN" altLang="en-US" sz="2000" i="1" dirty="0"/>
              <a:t> 因为他是　神的用人，是与你有益的。你若作恶，却当惧怕，因为他不是空空地佩剑；他是　神的用人，是伸冤的，刑罚那作恶的。</a:t>
            </a:r>
            <a:r>
              <a:rPr lang="zh-CN" altLang="en-US" sz="2000" dirty="0"/>
              <a:t>（罗</a:t>
            </a:r>
            <a:r>
              <a:rPr lang="en-CA" altLang="zh-CN" sz="2000" dirty="0"/>
              <a:t>13:1-4</a:t>
            </a:r>
            <a:r>
              <a:rPr lang="zh-CN" altLang="en-US" sz="2000" dirty="0"/>
              <a:t>）</a:t>
            </a:r>
            <a:endParaRPr lang="en-CA" altLang="zh-CN" sz="20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zh-CN" altLang="en-US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zh-CN" altLang="en-US" sz="2000" dirty="0">
                <a:solidFill>
                  <a:srgbClr val="FF0000"/>
                </a:solidFill>
              </a:rPr>
              <a:t>案例：如果得知自己教会中有个儿童长期被自己的父母虐待，教会该怎么做？</a:t>
            </a:r>
            <a:endParaRPr lang="en-CA" altLang="zh-CN" sz="2000" dirty="0">
              <a:solidFill>
                <a:srgbClr val="FF0000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2000" dirty="0">
                <a:solidFill>
                  <a:srgbClr val="FF0000"/>
                </a:solidFill>
              </a:rPr>
              <a:t>     </a:t>
            </a:r>
            <a:r>
              <a:rPr lang="zh-CN" altLang="en-US" sz="2000" dirty="0">
                <a:solidFill>
                  <a:srgbClr val="FF0000"/>
                </a:solidFill>
              </a:rPr>
              <a:t>答案：立即报警</a:t>
            </a:r>
            <a:endParaRPr lang="en-CA" sz="2000" dirty="0">
              <a:solidFill>
                <a:srgbClr val="FF0000"/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CA" sz="2000" i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endParaRPr lang="en-CA" sz="2000" dirty="0"/>
          </a:p>
        </p:txBody>
      </p:sp>
      <p:sp>
        <p:nvSpPr>
          <p:cNvPr id="4" name="Callout: Line 3">
            <a:extLst>
              <a:ext uri="{FF2B5EF4-FFF2-40B4-BE49-F238E27FC236}">
                <a16:creationId xmlns:a16="http://schemas.microsoft.com/office/drawing/2014/main" id="{3A501BFF-131D-FA34-F6A4-07BD45BF75F9}"/>
              </a:ext>
            </a:extLst>
          </p:cNvPr>
          <p:cNvSpPr/>
          <p:nvPr/>
        </p:nvSpPr>
        <p:spPr>
          <a:xfrm>
            <a:off x="6017425" y="1719264"/>
            <a:ext cx="3108960" cy="585792"/>
          </a:xfrm>
          <a:prstGeom prst="borderCallout1">
            <a:avLst>
              <a:gd name="adj1" fmla="val 23709"/>
              <a:gd name="adj2" fmla="val -3397"/>
              <a:gd name="adj3" fmla="val 97263"/>
              <a:gd name="adj4" fmla="val -8843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教会不具备判刑的权力，最多只能把人赶出教会，必要时报警</a:t>
            </a:r>
            <a:endParaRPr lang="en-CA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18335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DDE065-6CFA-CDB1-F0B4-C6E88C7A3A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04B90-4253-6B27-317F-5D07069E6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步骤：圣经原则</a:t>
            </a: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77DA56-2DE8-0EA3-978C-924E4C4C04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2400" b="1" dirty="0"/>
              <a:t>3</a:t>
            </a:r>
            <a:r>
              <a:rPr lang="zh-CN" altLang="en-US" sz="2400" b="1" dirty="0"/>
              <a:t>、先警告、再执行惩戒：</a:t>
            </a:r>
            <a:endParaRPr lang="en-CA" altLang="zh-CN" sz="2400" b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CA" altLang="zh-CN" sz="2000" b="1" i="1" dirty="0"/>
              <a:t> </a:t>
            </a:r>
            <a:r>
              <a:rPr lang="zh-CN" altLang="en-US" sz="2000" i="1" dirty="0"/>
              <a:t>分门结党的人，</a:t>
            </a:r>
            <a:r>
              <a:rPr lang="zh-CN" altLang="en-US" sz="2000" i="1" dirty="0">
                <a:solidFill>
                  <a:srgbClr val="0070C0"/>
                </a:solidFill>
              </a:rPr>
              <a:t>警戒过一两次</a:t>
            </a:r>
            <a:r>
              <a:rPr lang="zh-CN" altLang="en-US" sz="2000" i="1" dirty="0"/>
              <a:t>，就要</a:t>
            </a:r>
            <a:r>
              <a:rPr lang="zh-CN" altLang="en-US" sz="2000" i="1" dirty="0">
                <a:solidFill>
                  <a:srgbClr val="FF0000"/>
                </a:solidFill>
              </a:rPr>
              <a:t>弃绝他</a:t>
            </a:r>
            <a:r>
              <a:rPr lang="zh-CN" altLang="en-US" sz="2000" i="1" dirty="0"/>
              <a:t>。因为知道这等人已经背道，犯了罪，自己明知不是，还是去作。</a:t>
            </a:r>
            <a:r>
              <a:rPr lang="zh-CN" altLang="en-US" sz="2000" dirty="0"/>
              <a:t>（多</a:t>
            </a:r>
            <a:r>
              <a:rPr lang="en-CA" altLang="zh-CN" sz="2000" dirty="0"/>
              <a:t>3:10-11</a:t>
            </a:r>
            <a:r>
              <a:rPr lang="zh-CN" altLang="en-US" sz="2000" dirty="0"/>
              <a:t>）</a:t>
            </a:r>
            <a:endParaRPr lang="en-CA" altLang="zh-CN" sz="2000" b="1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2400" b="1" dirty="0"/>
              <a:t>4</a:t>
            </a:r>
            <a:r>
              <a:rPr lang="zh-CN" altLang="en-US" sz="2400" b="1" dirty="0"/>
              <a:t>、执行惩戒后的跟进、与重新接纳：</a:t>
            </a:r>
            <a:endParaRPr lang="en-CA" altLang="zh-CN" sz="2400" b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sz="2000" dirty="0"/>
              <a:t> 还未悔改者：</a:t>
            </a:r>
            <a:r>
              <a:rPr lang="zh-CN" altLang="en-US" sz="2000" i="1" dirty="0"/>
              <a:t>若有人不听从我们这信上的话，要记下他，不和他交往，叫他自觉羞愧。</a:t>
            </a:r>
            <a:r>
              <a:rPr lang="zh-CN" altLang="en-US" sz="2000" i="1" dirty="0">
                <a:solidFill>
                  <a:srgbClr val="0070C0"/>
                </a:solidFill>
              </a:rPr>
              <a:t>但不要以他为仇人</a:t>
            </a:r>
            <a:r>
              <a:rPr lang="zh-CN" altLang="en-US" sz="2000" i="1" dirty="0"/>
              <a:t>，</a:t>
            </a:r>
            <a:r>
              <a:rPr lang="zh-CN" altLang="en-US" sz="2000" i="1" dirty="0">
                <a:solidFill>
                  <a:srgbClr val="0070C0"/>
                </a:solidFill>
              </a:rPr>
              <a:t>要劝他如弟兄</a:t>
            </a:r>
            <a:r>
              <a:rPr lang="zh-CN" altLang="en-US" sz="2000" i="1" dirty="0"/>
              <a:t>。</a:t>
            </a:r>
            <a:r>
              <a:rPr lang="zh-CN" altLang="en-US" sz="2000" dirty="0"/>
              <a:t>（帖后</a:t>
            </a:r>
            <a:r>
              <a:rPr lang="en-CA" altLang="zh-CN" sz="2000" dirty="0"/>
              <a:t>3:14-15</a:t>
            </a:r>
            <a:r>
              <a:rPr lang="zh-CN" altLang="en-US" sz="2000" dirty="0"/>
              <a:t>）</a:t>
            </a:r>
            <a:endParaRPr lang="en-CA" altLang="zh-CN" sz="20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Hans" sz="2000" i="1" dirty="0"/>
              <a:t> </a:t>
            </a:r>
            <a:r>
              <a:rPr lang="zh-CN" altLang="en-US" sz="2000" dirty="0"/>
              <a:t>已悔改者：</a:t>
            </a:r>
            <a:r>
              <a:rPr lang="en-US" altLang="zh-Hans" sz="2000" i="1" dirty="0"/>
              <a:t>5</a:t>
            </a:r>
            <a:r>
              <a:rPr lang="zh-CN" altLang="en-US" sz="2000" i="1" dirty="0"/>
              <a:t> 若有叫人忧愁的，他不但叫我忧愁，也是叫你们众人有几分忧愁。我说几分，恐怕说得太重。</a:t>
            </a:r>
            <a:r>
              <a:rPr lang="en-US" altLang="zh-Hans" sz="2000" i="1" dirty="0"/>
              <a:t>6</a:t>
            </a:r>
            <a:r>
              <a:rPr lang="zh-CN" altLang="en-US" sz="2000" i="1" dirty="0"/>
              <a:t> </a:t>
            </a:r>
            <a:r>
              <a:rPr lang="zh-CN" altLang="en-US" sz="2000" i="1" dirty="0">
                <a:solidFill>
                  <a:srgbClr val="0070C0"/>
                </a:solidFill>
              </a:rPr>
              <a:t>这样的人受了众人的责罚也就够了，</a:t>
            </a:r>
            <a:r>
              <a:rPr lang="en-US" altLang="zh-Hans" sz="2000" i="1" dirty="0">
                <a:solidFill>
                  <a:srgbClr val="0070C0"/>
                </a:solidFill>
              </a:rPr>
              <a:t>7</a:t>
            </a:r>
            <a:r>
              <a:rPr lang="zh-CN" altLang="en-US" sz="2000" i="1" dirty="0">
                <a:solidFill>
                  <a:srgbClr val="0070C0"/>
                </a:solidFill>
              </a:rPr>
              <a:t> 倒不如赦免他，安慰他，免得他忧愁太过，甚至沉沦了</a:t>
            </a:r>
            <a:r>
              <a:rPr lang="zh-CN" altLang="en-US" sz="2000" i="1" dirty="0"/>
              <a:t>。</a:t>
            </a:r>
            <a:r>
              <a:rPr lang="en-US" altLang="zh-Hans" sz="2000" i="1" dirty="0"/>
              <a:t>8</a:t>
            </a:r>
            <a:r>
              <a:rPr lang="zh-CN" altLang="en-US" sz="2000" i="1" dirty="0"/>
              <a:t> 所以我劝你们，要向他显出坚定不移的爱心来。</a:t>
            </a:r>
            <a:r>
              <a:rPr lang="zh-CN" altLang="en-US" sz="2000" dirty="0"/>
              <a:t>（林后</a:t>
            </a:r>
            <a:r>
              <a:rPr lang="en-CA" altLang="zh-CN" sz="2000" dirty="0"/>
              <a:t>2:5-8</a:t>
            </a:r>
            <a:r>
              <a:rPr lang="zh-CN" altLang="en-US" sz="2000" dirty="0"/>
              <a:t>）</a:t>
            </a:r>
            <a:endParaRPr lang="en-CA" sz="20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2233808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FF26A6-5E4A-6395-6C15-4CAFDB5DC2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3A760-61F9-492F-4E8F-14F03DD2B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步骤：实际程序</a:t>
            </a: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570757-9131-D2DB-34EC-D1CF02D6F9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2000" dirty="0"/>
              <a:t>不同宗派的教会</a:t>
            </a:r>
            <a:r>
              <a:rPr lang="en-CA" altLang="zh-CN" sz="2000" dirty="0"/>
              <a:t>/</a:t>
            </a:r>
            <a:r>
              <a:rPr lang="zh-CN" altLang="en-US" sz="2000" dirty="0"/>
              <a:t>独立教会有不同版本的程序，只要合乎圣经原则，都可接纳；</a:t>
            </a:r>
            <a:endParaRPr lang="en-CA" altLang="zh-CN" sz="20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2000" dirty="0"/>
              <a:t>宣道会实际程序：</a:t>
            </a:r>
            <a:r>
              <a:rPr lang="en-US" altLang="zh-CN" sz="2000" u="sng" dirty="0">
                <a:solidFill>
                  <a:srgbClr val="0070C0"/>
                </a:solidFill>
              </a:rPr>
              <a:t>《</a:t>
            </a:r>
            <a:r>
              <a:rPr lang="zh-CN" altLang="en-US" sz="2000" u="sng" dirty="0">
                <a:solidFill>
                  <a:srgbClr val="0070C0"/>
                </a:solidFill>
              </a:rPr>
              <a:t>加拿大宣道会地方教会会友纪律与挽回政策</a:t>
            </a:r>
            <a:r>
              <a:rPr lang="en-US" altLang="zh-CN" sz="2000" u="sng" dirty="0">
                <a:solidFill>
                  <a:srgbClr val="0070C0"/>
                </a:solidFill>
              </a:rPr>
              <a:t>》</a:t>
            </a:r>
            <a:endParaRPr lang="zh-CN" altLang="en-US" sz="2000" u="sng" dirty="0">
              <a:solidFill>
                <a:srgbClr val="0070C0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CA" sz="20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12495559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1516</TotalTime>
  <Words>1248</Words>
  <Application>Microsoft Macintosh PowerPoint</Application>
  <PresentationFormat>Widescreen</PresentationFormat>
  <Paragraphs>48</Paragraphs>
  <Slides>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Wingdings</vt:lpstr>
      <vt:lpstr>Office Theme</vt:lpstr>
      <vt:lpstr>按照圣经作领袖: 纪律惩戒</vt:lpstr>
      <vt:lpstr>PowerPoint Presentation</vt:lpstr>
      <vt:lpstr>目的</vt:lpstr>
      <vt:lpstr>目的</vt:lpstr>
      <vt:lpstr>目的</vt:lpstr>
      <vt:lpstr>步骤：圣经原则</vt:lpstr>
      <vt:lpstr>步骤：圣经原则</vt:lpstr>
      <vt:lpstr>步骤：圣经原则</vt:lpstr>
      <vt:lpstr>步骤：实际程序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Esther Wang</dc:creator>
  <cp:lastModifiedBy>Wang, Shanzhao</cp:lastModifiedBy>
  <cp:revision>49</cp:revision>
  <dcterms:created xsi:type="dcterms:W3CDTF">2026-07-08T20:49:35Z</dcterms:created>
  <dcterms:modified xsi:type="dcterms:W3CDTF">2026-08-09T16:56:08Z</dcterms:modified>
</cp:coreProperties>
</file>